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5" r:id="rId6"/>
  </p:sldMasterIdLst>
  <p:notesMasterIdLst>
    <p:notesMasterId r:id="rId48"/>
  </p:notesMasterIdLst>
  <p:sldIdLst>
    <p:sldId id="256" r:id="rId7"/>
    <p:sldId id="257" r:id="rId8"/>
    <p:sldId id="313" r:id="rId9"/>
    <p:sldId id="258" r:id="rId10"/>
    <p:sldId id="314" r:id="rId11"/>
    <p:sldId id="259" r:id="rId12"/>
    <p:sldId id="264" r:id="rId13"/>
    <p:sldId id="265" r:id="rId14"/>
    <p:sldId id="266" r:id="rId15"/>
    <p:sldId id="267" r:id="rId16"/>
    <p:sldId id="331" r:id="rId17"/>
    <p:sldId id="322" r:id="rId18"/>
    <p:sldId id="270" r:id="rId19"/>
    <p:sldId id="271" r:id="rId20"/>
    <p:sldId id="268" r:id="rId21"/>
    <p:sldId id="272" r:id="rId22"/>
    <p:sldId id="323" r:id="rId23"/>
    <p:sldId id="274" r:id="rId24"/>
    <p:sldId id="276" r:id="rId25"/>
    <p:sldId id="327" r:id="rId26"/>
    <p:sldId id="332" r:id="rId27"/>
    <p:sldId id="285" r:id="rId28"/>
    <p:sldId id="286" r:id="rId29"/>
    <p:sldId id="328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329" r:id="rId38"/>
    <p:sldId id="295" r:id="rId39"/>
    <p:sldId id="298" r:id="rId40"/>
    <p:sldId id="300" r:id="rId41"/>
    <p:sldId id="301" r:id="rId42"/>
    <p:sldId id="302" r:id="rId43"/>
    <p:sldId id="303" r:id="rId44"/>
    <p:sldId id="305" r:id="rId45"/>
    <p:sldId id="306" r:id="rId46"/>
    <p:sldId id="307" r:id="rId47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ahoma" panose="020B0604030504040204" pitchFamily="34" charset="0"/>
        <a:ea typeface="Microsoft YaHei" panose="020B0503020204020204" pitchFamily="34" charset="-122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ahoma" panose="020B0604030504040204" pitchFamily="34" charset="0"/>
        <a:ea typeface="Microsoft YaHei" panose="020B0503020204020204" pitchFamily="34" charset="-122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ahoma" panose="020B0604030504040204" pitchFamily="34" charset="0"/>
        <a:ea typeface="Microsoft YaHei" panose="020B0503020204020204" pitchFamily="34" charset="-122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ahoma" panose="020B0604030504040204" pitchFamily="34" charset="0"/>
        <a:ea typeface="Microsoft YaHei" panose="020B0503020204020204" pitchFamily="34" charset="-122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ahoma" panose="020B060403050404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ahoma" panose="020B060403050404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ahoma" panose="020B060403050404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ahoma" panose="020B060403050404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ahoma" panose="020B060403050404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27B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38" autoAdjust="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algn="r" eaLnBrk="1" hangingPunct="1"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7173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371600" y="1143000"/>
            <a:ext cx="4113213" cy="3084513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400550"/>
            <a:ext cx="5484813" cy="3598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sr-Latn-RS" altLang="sr-Latn-RS" noProof="0" smtClean="0"/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215900" indent="-215900" algn="r" eaLnBrk="1" hangingPunct="1"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fld id="{7882C503-3C6A-4A7D-A1D5-60074E64C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437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83F6E7CC-BF2D-4ACF-A4FE-18B8339B626A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922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355953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10D1169A-1028-492E-8772-57EC5FEC579C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13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3856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FCDB00B7-FC9D-4F5F-AD0D-C77501933394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14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730160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DD18DDD4-78A4-4AAF-BB0C-4DB4418C31CB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15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3482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041178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EDAEF8A2-1C84-4A16-B56E-91376B5F3D5C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16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3686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455232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68E53366-8904-4A69-B94D-0E918A6596D6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18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3994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11262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2730CE68-38E5-461B-9A4C-28F6D46B0959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19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41988" name="Text Box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altLang="en-US" smtClean="0">
                <a:latin typeface="Calibri" panose="020F0502020204030204" pitchFamily="34" charset="0"/>
                <a:ea typeface="Microsoft YaHei" panose="020B0503020204020204" pitchFamily="34" charset="-122"/>
              </a:rPr>
              <a:t>латентна фаза (2-7 дана): без субјективних поремећаја, уништене  су само матичне ћелије радиосензитивних ткива, док диференциране функционишу до природне смрти.</a:t>
            </a:r>
          </a:p>
          <a:p>
            <a:pPr eaLnBrk="1" hangingPunct="1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altLang="en-US" smtClean="0">
                <a:latin typeface="Calibri" panose="020F0502020204030204" pitchFamily="34" charset="0"/>
                <a:ea typeface="Microsoft YaHei" panose="020B0503020204020204" pitchFamily="34" charset="-122"/>
              </a:rPr>
              <a:t>манифестна фаза зависи директно од експозиционе дозе којом је организам озрачен. </a:t>
            </a:r>
          </a:p>
          <a:p>
            <a:pPr eaLnBrk="1" hangingPunct="1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Cyrl-CS" altLang="en-US" smtClean="0">
              <a:latin typeface="Calibri" panose="020F0502020204030204" pitchFamily="34" charset="0"/>
              <a:ea typeface="Microsoft YaHei" panose="020B0503020204020204" pitchFamily="34" charset="-122"/>
            </a:endParaRPr>
          </a:p>
          <a:p>
            <a:pPr eaLnBrk="1" hangingPunct="1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altLang="en-US" smtClean="0">
                <a:latin typeface="Calibri" panose="020F0502020204030204" pitchFamily="34" charset="0"/>
                <a:ea typeface="Microsoft YaHei" panose="020B0503020204020204" pitchFamily="34" charset="-122"/>
              </a:rPr>
              <a:t>најмање дозе - никакви клинички манифестни поремећаји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en-US" smtClean="0">
              <a:latin typeface="Calibri" panose="020F050202020403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4198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fld id="{A458B3B3-5490-4036-8C55-763DBE2155E1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SzPct val="100000"/>
              </a:pPr>
              <a:t>19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83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9CC98408-1767-4408-8717-FA44A7089CFF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22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4608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2330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0CDED7AE-85A1-4D24-B02F-7E5F10F9A2A8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23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813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4813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400513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C3D9D769-8E30-4A73-B991-3F35CDB2E9BB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24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7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5018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989804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EEC321D1-E7E3-47DA-9652-3BD0FCB6C8C4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25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5222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54917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E7DA9E0C-A3C8-49B5-8BF7-37F388FAB7BF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11268" name="Text Box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altLang="en-US" b="1" smtClean="0">
                <a:solidFill>
                  <a:srgbClr val="FF9900"/>
                </a:solidFill>
                <a:ea typeface="Microsoft YaHei" panose="020B0503020204020204" pitchFamily="34" charset="-122"/>
              </a:rPr>
              <a:t>Jonizacija se dešava kada energija  zračenja izbaci   elektron iz orbite atoma sredine kroz koju zračenje prolazi. Pri tome atom postaje pozitivno  naelektisan</a:t>
            </a:r>
          </a:p>
          <a:p>
            <a:pPr eaLnBrk="1" hangingPunct="1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altLang="en-US" b="1" smtClean="0">
                <a:solidFill>
                  <a:srgbClr val="FF9900"/>
                </a:solidFill>
                <a:ea typeface="Microsoft YaHei" panose="020B0503020204020204" pitchFamily="34" charset="-122"/>
              </a:rPr>
              <a:t>   “ pozitivan jon”(+ )  tj. atom je “ jonizovan</a:t>
            </a:r>
            <a:r>
              <a:rPr lang="en-US" altLang="en-US" b="1" smtClean="0">
                <a:solidFill>
                  <a:srgbClr val="FF9900"/>
                </a:solidFill>
                <a:ea typeface="Microsoft YaHei" panose="020B0503020204020204" pitchFamily="34" charset="-122"/>
              </a:rPr>
              <a:t>”</a:t>
            </a:r>
            <a:r>
              <a:rPr lang="sr-Latn-CS" altLang="en-US" b="1" smtClean="0">
                <a:solidFill>
                  <a:srgbClr val="FF9900"/>
                </a:solidFill>
                <a:ea typeface="Microsoft YaHei" panose="020B0503020204020204" pitchFamily="34" charset="-122"/>
              </a:rPr>
              <a:t> i sa izbačenim elektonom e(-)  predstavlja “jonski par”. </a:t>
            </a:r>
            <a:r>
              <a:rPr lang="sr-Latn-CS" altLang="en-US" i="1" smtClean="0">
                <a:ea typeface="Microsoft YaHei" panose="020B0503020204020204" pitchFamily="34" charset="-122"/>
              </a:rPr>
              <a:t>Ako se  ovaj proces dešava  u nekoj ćeliji tkiva, kao</a:t>
            </a:r>
          </a:p>
          <a:p>
            <a:pPr eaLnBrk="1" hangingPunct="1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altLang="en-US" i="1" smtClean="0">
                <a:ea typeface="Microsoft YaHei" panose="020B0503020204020204" pitchFamily="34" charset="-122"/>
              </a:rPr>
              <a:t> posledica nastale jonizacije  pojavljuju se biološki efekti.</a:t>
            </a:r>
          </a:p>
          <a:p>
            <a:pPr eaLnBrk="1" hangingPunct="1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altLang="en-US" i="1" smtClean="0">
              <a:ea typeface="Microsoft YaHei" panose="020B0503020204020204" pitchFamily="34" charset="-122"/>
            </a:endParaRPr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fld id="{7895CD11-3B91-4B21-A0E1-720BAE348ABB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SzPct val="100000"/>
              </a:pPr>
              <a:t>2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3343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39FFA7CB-47C6-4DF9-96A1-8872B61398A6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26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5427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867571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CB4802D4-9869-4728-888A-DFB113F754E6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27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63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5632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551607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3C5670C1-8720-446B-9DF4-0200C68C7505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28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3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5837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189274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16A1F365-69ED-4518-9981-35EE4110B1D5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29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6042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654968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887C1040-1864-4201-A826-AF013C908993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30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6246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711476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4515109C-2016-40EF-A851-B87364737E49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31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45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6451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094376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794B7435-81E6-4A87-BFCC-5F078DEF637E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33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75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6758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262167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6852D6F3-6157-45B9-A37C-2EB10A5C0653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34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963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6963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153649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C08A4BB9-E7C4-47E1-AB14-E80B04375394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35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7168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45060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A92E462C-DABC-4F8E-A0F2-7A10B2FB93DB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36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373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7373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75395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6CF8AE01-80C1-4B65-9576-911E4679911B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1434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671888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067FE3A8-68C9-4EAC-BAE4-286406EC1C1E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37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577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7578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678595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0365571B-589B-4F64-9FD2-299610A40EAF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38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2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7782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598310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96166EAE-2898-4F37-B6CC-FB7A66608F60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39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98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7987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799197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885BDB1E-7781-4A21-945A-D049CD9DAE5B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40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8192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458659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A39A4F1E-214B-412F-8221-D9CE1328384D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41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39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8397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00635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CA132769-4497-4D13-B45B-C9387032B834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6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1741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61157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99D3DA40-A5A4-4371-8808-9420C34AF141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7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1946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58660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BDD06698-7F78-4F3C-B2A3-CA1EB2C6B407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2150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98376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99B9A1AC-94AD-431A-A660-0A6A64E44ABE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9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95195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AF57D704-2FE7-4D02-90A4-08651F847083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10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2560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66768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fld id="{6889D097-5642-43FD-9211-5AD12D35673C}" type="slidenum">
              <a:rPr lang="en-US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12</a:t>
            </a:fld>
            <a:endParaRPr lang="en-US" altLang="en-US" sz="12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11230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5F5C0-4F30-4BBA-9F6E-5FD7C3B730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424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A2E3E-2969-4D05-9CA9-01A9D3495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94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730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0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02CB4-AF3B-40E0-AA51-D78E2D90C5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7609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B31CE-C714-4E03-A2B9-EF84CF1B04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054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78DE3-5B4D-4887-A00A-5DC3053C73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4188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ADE96-6C74-4A25-ABE3-ACA17DD0F3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4805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1138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40144-1EE7-4EAB-BAB8-C6BFAAFD7F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0039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10963-3777-4CBE-988A-45AE0BD647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3556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75DBC-9E1A-4CB2-8A58-2076D4B81E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5686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1DC4-0580-4293-8609-4C2640BABA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99137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045B9-6898-4760-AE02-D742EE3995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761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96C7E-C9FD-4E80-88B8-6E2A0D0BFE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7346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E4327-1BF3-457D-916D-B23915EAF7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51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AC4AA-7CC9-451E-B1B0-DDA0AF6E0C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552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730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0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49533-2694-47F2-BD6F-7509BFF0AA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5658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BDD32-9AD9-401A-9B21-A9515CEC28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86427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0ACDE-C47C-499C-8DAA-38B2BA0250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6543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8042B-5E47-4B79-9DBE-866C03F576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62632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1138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C14E8-1145-483B-ABF8-A1D4803479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34899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6FCA0-2144-4F61-BC37-56274D4485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50247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03089-D028-4B69-84C5-1EFBB01FBA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7546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FA50D-6FB8-4279-A415-DDFD013C9C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33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BE6C5-186B-4F1D-BF71-1F868332F5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5799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7E6DE-0D9C-4B5D-9E01-19E306FF85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971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76D1B-422C-4508-91C8-EC5C998F28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92486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5CA4B-F341-4C6E-B287-D27839B7E3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8093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730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0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F4E16-725F-4BF0-875B-7B0733663C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24590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866E2-C7E3-470A-9766-ED560F322F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03941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27537-8987-47B6-96DF-04349FA508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8528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956C0-DEC3-4D4A-933E-7801E34F37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98464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1138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F6EA1-950A-4344-90EA-71BDCD4D55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9703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A2B42-2217-4FB2-A9C2-22A4C1A7EA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002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733E6-5291-4505-A517-2E730954B5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8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1138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3545F-329D-47A7-A02D-8805272295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958165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33EF6-2DA8-4FEC-A16E-945EE01D59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5475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D758B-4159-4BCD-9630-A61B425C3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0958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DC79F-EA66-4515-877D-15F84EF647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63441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0422F-844D-46B0-B0B5-0CD40B27AF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846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730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0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C7F59-F7D3-46FD-85F3-271DC9DFC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26580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78F57-1407-454E-A464-8C98F9F09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9143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40218-570C-420E-888D-FC2D4F36C2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8168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C7754-4191-42EC-901F-965A565252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3129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1138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29544-86D8-4E9F-809C-468CEF04A5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63414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DCA58-1AD3-44A6-A283-248CC5D6E2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426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85FA6-EF37-4B3D-AAD9-8EAC889771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83099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B2159-76A6-4376-BA56-F2D0664EA0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07788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D9A08-A490-49BB-B8F0-6C91AC061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36181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F2D77-6099-42B2-A26E-1549D58720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7018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55FC3-5A68-4A40-848A-4FE6EA430F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80601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184B6-8219-460D-811D-CB4E0081F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3520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730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0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66C98-CBB6-4C89-A2A4-E2F31819C2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0432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76ADF-70C9-4B38-8C26-CBF59A6A80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41262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ED1A9-FAE7-4CD3-92F6-FD918F18B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72911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EF3B1-2F86-47BC-AF2A-EEF0576111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8786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1138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8693F-BFC4-4EE7-8473-1008C77651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74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3355E-7782-47E1-BF6E-E6F83CBF68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73173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6F724-8B87-441E-A0B9-A30C9422E5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5303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BE59D-799E-4871-8C7B-0ADA7A2AB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8237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60C14-45C2-4974-96A9-D3BD8F0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285565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179F9-C844-4CFA-946A-8836052BD3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84679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025E7-6600-4EA4-BC91-16C5BEBB2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3154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D487F-83AE-4C8B-9DB1-3ABDDF2BA0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967778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730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0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17103-C509-42A7-A67F-41AE2FB9F4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5178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08B8F-2FF3-482A-AF47-DFFA28CE33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007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5998C-C49D-4256-95E8-D4FF3AB45D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6463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BD1DD-9B48-4B63-BBBB-650819E7FB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115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"/>
          <p:cNvSpPr>
            <a:spLocks noChangeArrowheads="1"/>
          </p:cNvSpPr>
          <p:nvPr/>
        </p:nvSpPr>
        <p:spPr bwMode="auto">
          <a:xfrm>
            <a:off x="715963" y="5002213"/>
            <a:ext cx="3802062" cy="1443037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Freeform 2"/>
          <p:cNvSpPr>
            <a:spLocks noChangeArrowheads="1"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8" name="Group 3"/>
          <p:cNvGrpSpPr>
            <a:grpSpLocks/>
          </p:cNvGrpSpPr>
          <p:nvPr/>
        </p:nvGrpSpPr>
        <p:grpSpPr bwMode="auto">
          <a:xfrm>
            <a:off x="-12700" y="5784850"/>
            <a:ext cx="3413125" cy="1090613"/>
            <a:chOff x="-8" y="3644"/>
            <a:chExt cx="2150" cy="687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" y="3644"/>
              <a:ext cx="2150" cy="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6" name="Text Box 5"/>
            <p:cNvSpPr txBox="1">
              <a:spLocks noChangeArrowheads="1"/>
            </p:cNvSpPr>
            <p:nvPr/>
          </p:nvSpPr>
          <p:spPr bwMode="auto">
            <a:xfrm>
              <a:off x="175" y="4045"/>
              <a:ext cx="1070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sr-Latn-RS"/>
            </a:p>
          </p:txBody>
        </p:sp>
      </p:grpSp>
      <p:pic>
        <p:nvPicPr>
          <p:cNvPr id="1029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5772150"/>
            <a:ext cx="3421063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3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32" name="Text Box 9"/>
          <p:cNvSpPr txBox="1">
            <a:spLocks noChangeArrowheads="1"/>
          </p:cNvSpPr>
          <p:nvPr/>
        </p:nvSpPr>
        <p:spPr bwMode="auto"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647113" y="6408738"/>
            <a:ext cx="365125" cy="363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C05A496-9CC6-44D8-BEA8-85D0032590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 kern="1200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9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"/>
          <p:cNvSpPr>
            <a:spLocks noChangeArrowheads="1"/>
          </p:cNvSpPr>
          <p:nvPr/>
        </p:nvSpPr>
        <p:spPr bwMode="auto">
          <a:xfrm>
            <a:off x="715963" y="5002213"/>
            <a:ext cx="3802062" cy="1443037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Freeform 2"/>
          <p:cNvSpPr>
            <a:spLocks noChangeArrowheads="1"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52" name="Group 3"/>
          <p:cNvGrpSpPr>
            <a:grpSpLocks/>
          </p:cNvGrpSpPr>
          <p:nvPr/>
        </p:nvGrpSpPr>
        <p:grpSpPr bwMode="auto">
          <a:xfrm>
            <a:off x="-12700" y="5784850"/>
            <a:ext cx="3413125" cy="1090613"/>
            <a:chOff x="-8" y="3644"/>
            <a:chExt cx="2150" cy="687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" y="3644"/>
              <a:ext cx="2150" cy="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60" name="Text Box 5"/>
            <p:cNvSpPr txBox="1">
              <a:spLocks noChangeArrowheads="1"/>
            </p:cNvSpPr>
            <p:nvPr/>
          </p:nvSpPr>
          <p:spPr bwMode="auto">
            <a:xfrm>
              <a:off x="175" y="4045"/>
              <a:ext cx="1070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sr-Latn-RS"/>
            </a:p>
          </p:txBody>
        </p:sp>
      </p:grp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5772150"/>
            <a:ext cx="3421063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5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2057" name="Text Box 10"/>
          <p:cNvSpPr txBox="1">
            <a:spLocks noChangeArrowheads="1"/>
          </p:cNvSpPr>
          <p:nvPr/>
        </p:nvSpPr>
        <p:spPr bwMode="auto"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647113" y="6408738"/>
            <a:ext cx="365125" cy="363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41CFCAC-DA35-43CE-9AFD-8760817165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 kern="1200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9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1"/>
          <p:cNvSpPr>
            <a:spLocks noChangeArrowheads="1"/>
          </p:cNvSpPr>
          <p:nvPr/>
        </p:nvSpPr>
        <p:spPr bwMode="auto">
          <a:xfrm>
            <a:off x="715963" y="5002213"/>
            <a:ext cx="3802062" cy="1443037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Freeform 2"/>
          <p:cNvSpPr>
            <a:spLocks noChangeArrowheads="1"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6" name="Group 3"/>
          <p:cNvGrpSpPr>
            <a:grpSpLocks/>
          </p:cNvGrpSpPr>
          <p:nvPr/>
        </p:nvGrpSpPr>
        <p:grpSpPr bwMode="auto">
          <a:xfrm>
            <a:off x="-12700" y="5784850"/>
            <a:ext cx="3413125" cy="1090613"/>
            <a:chOff x="-8" y="3644"/>
            <a:chExt cx="2150" cy="687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" y="3644"/>
              <a:ext cx="2150" cy="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084" name="Text Box 5"/>
            <p:cNvSpPr txBox="1">
              <a:spLocks noChangeArrowheads="1"/>
            </p:cNvSpPr>
            <p:nvPr/>
          </p:nvSpPr>
          <p:spPr bwMode="auto">
            <a:xfrm>
              <a:off x="175" y="4045"/>
              <a:ext cx="1070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sr-Latn-RS"/>
            </a:p>
          </p:txBody>
        </p:sp>
      </p:grpSp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5772150"/>
            <a:ext cx="3421063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3080" name="Text Box 9"/>
          <p:cNvSpPr txBox="1">
            <a:spLocks noChangeArrowheads="1"/>
          </p:cNvSpPr>
          <p:nvPr/>
        </p:nvSpPr>
        <p:spPr bwMode="auto"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647113" y="6408738"/>
            <a:ext cx="365125" cy="363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5DECA7D-69FE-464F-82AC-85334F87A5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 kern="1200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9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1"/>
          <p:cNvSpPr>
            <a:spLocks noChangeArrowheads="1"/>
          </p:cNvSpPr>
          <p:nvPr/>
        </p:nvSpPr>
        <p:spPr bwMode="auto">
          <a:xfrm>
            <a:off x="715963" y="5002213"/>
            <a:ext cx="3802062" cy="1443037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Freeform 2"/>
          <p:cNvSpPr>
            <a:spLocks noChangeArrowheads="1"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00" name="Group 3"/>
          <p:cNvGrpSpPr>
            <a:grpSpLocks/>
          </p:cNvGrpSpPr>
          <p:nvPr/>
        </p:nvGrpSpPr>
        <p:grpSpPr bwMode="auto">
          <a:xfrm>
            <a:off x="-12700" y="5784850"/>
            <a:ext cx="3413125" cy="1090613"/>
            <a:chOff x="-8" y="3644"/>
            <a:chExt cx="2150" cy="687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" y="3644"/>
              <a:ext cx="2150" cy="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108" name="Text Box 5"/>
            <p:cNvSpPr txBox="1">
              <a:spLocks noChangeArrowheads="1"/>
            </p:cNvSpPr>
            <p:nvPr/>
          </p:nvSpPr>
          <p:spPr bwMode="auto">
            <a:xfrm>
              <a:off x="175" y="4045"/>
              <a:ext cx="1070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sr-Latn-RS"/>
            </a:p>
          </p:txBody>
        </p:sp>
      </p:grp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5772150"/>
            <a:ext cx="3421063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10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410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4104" name="Text Box 9"/>
          <p:cNvSpPr txBox="1">
            <a:spLocks noChangeArrowheads="1"/>
          </p:cNvSpPr>
          <p:nvPr/>
        </p:nvSpPr>
        <p:spPr bwMode="auto"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4105" name="Text Box 10"/>
          <p:cNvSpPr txBox="1">
            <a:spLocks noChangeArrowheads="1"/>
          </p:cNvSpPr>
          <p:nvPr/>
        </p:nvSpPr>
        <p:spPr bwMode="auto"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647113" y="6408738"/>
            <a:ext cx="365125" cy="363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7A9A47D-F59A-4621-B7F8-ECFAA4B7BD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 kern="1200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9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0" y="4664075"/>
            <a:ext cx="9150350" cy="1588"/>
          </a:xfrm>
          <a:prstGeom prst="rtTriangle">
            <a:avLst/>
          </a:prstGeom>
          <a:gradFill rotWithShape="0">
            <a:gsLst>
              <a:gs pos="0">
                <a:srgbClr val="007897"/>
              </a:gs>
              <a:gs pos="50000">
                <a:srgbClr val="4ABBE0"/>
              </a:gs>
              <a:gs pos="100000">
                <a:srgbClr val="007897"/>
              </a:gs>
            </a:gsLst>
            <a:lin ang="13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-3175" y="4953000"/>
            <a:ext cx="9145588" cy="1909763"/>
            <a:chOff x="-2" y="3120"/>
            <a:chExt cx="5761" cy="1203"/>
          </a:xfrm>
        </p:grpSpPr>
        <p:sp>
          <p:nvSpPr>
            <p:cNvPr id="5129" name="Freeform 3"/>
            <p:cNvSpPr>
              <a:spLocks noChangeArrowheads="1"/>
            </p:cNvSpPr>
            <p:nvPr/>
          </p:nvSpPr>
          <p:spPr bwMode="auto">
            <a:xfrm>
              <a:off x="1067" y="3120"/>
              <a:ext cx="4688" cy="305"/>
            </a:xfrm>
            <a:custGeom>
              <a:avLst/>
              <a:gdLst>
                <a:gd name="T0" fmla="*/ 4625 w 4697"/>
                <a:gd name="T1" fmla="*/ 0 h 367"/>
                <a:gd name="T2" fmla="*/ 4625 w 4697"/>
                <a:gd name="T3" fmla="*/ 84 h 367"/>
                <a:gd name="T4" fmla="*/ 0 w 4697"/>
                <a:gd name="T5" fmla="*/ 49 h 367"/>
                <a:gd name="T6" fmla="*/ 4625 w 4697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97"/>
                <a:gd name="T13" fmla="*/ 0 h 367"/>
                <a:gd name="T14" fmla="*/ 4697 w 4697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9FCBDC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Freeform 4"/>
            <p:cNvSpPr>
              <a:spLocks noChangeArrowheads="1"/>
            </p:cNvSpPr>
            <p:nvPr/>
          </p:nvSpPr>
          <p:spPr bwMode="auto">
            <a:xfrm>
              <a:off x="29" y="3298"/>
              <a:ext cx="5727" cy="494"/>
            </a:xfrm>
            <a:custGeom>
              <a:avLst/>
              <a:gdLst>
                <a:gd name="T0" fmla="*/ 0 w 5760"/>
                <a:gd name="T1" fmla="*/ 0 h 528"/>
                <a:gd name="T2" fmla="*/ 5501 w 5760"/>
                <a:gd name="T3" fmla="*/ 0 h 528"/>
                <a:gd name="T4" fmla="*/ 5501 w 5760"/>
                <a:gd name="T5" fmla="*/ 310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31" name="Group 5"/>
            <p:cNvGrpSpPr>
              <a:grpSpLocks/>
            </p:cNvGrpSpPr>
            <p:nvPr/>
          </p:nvGrpSpPr>
          <p:grpSpPr bwMode="auto">
            <a:xfrm>
              <a:off x="2" y="3145"/>
              <a:ext cx="5757" cy="1178"/>
              <a:chOff x="2" y="3145"/>
              <a:chExt cx="5757" cy="1178"/>
            </a:xfrm>
          </p:grpSpPr>
          <p:pic>
            <p:nvPicPr>
              <p:cNvPr id="2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" y="3145"/>
                <a:ext cx="5757" cy="1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5134" name="Text Box 7"/>
              <p:cNvSpPr txBox="1">
                <a:spLocks noChangeArrowheads="1"/>
              </p:cNvSpPr>
              <p:nvPr/>
            </p:nvSpPr>
            <p:spPr bwMode="auto">
              <a:xfrm>
                <a:off x="6" y="315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US" altLang="sr-Latn-RS"/>
              </a:p>
            </p:txBody>
          </p:sp>
        </p:grpSp>
        <p:pic>
          <p:nvPicPr>
            <p:cNvPr id="5132" name="Picture 8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3141"/>
              <a:ext cx="5761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512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5125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5126" name="Text Box 11"/>
          <p:cNvSpPr txBox="1">
            <a:spLocks noChangeArrowheads="1"/>
          </p:cNvSpPr>
          <p:nvPr/>
        </p:nvSpPr>
        <p:spPr bwMode="auto"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5127" name="Text Box 12"/>
          <p:cNvSpPr txBox="1">
            <a:spLocks noChangeArrowheads="1"/>
          </p:cNvSpPr>
          <p:nvPr/>
        </p:nvSpPr>
        <p:spPr bwMode="auto"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8647113" y="6408738"/>
            <a:ext cx="365125" cy="363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1000">
                <a:solidFill>
                  <a:srgbClr val="FFFFFF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0A4A42E-2C90-4048-9060-C37B7B50C5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 kern="1200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9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sr-Latn-R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47113" y="6408738"/>
            <a:ext cx="365125" cy="363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47F4C36-4C27-4A39-9B11-EF77329BCC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 kern="1200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b="1">
          <a:solidFill>
            <a:srgbClr val="464646"/>
          </a:solidFill>
          <a:latin typeface="Lucida Sans Unicode" panose="020B0602030504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9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971549" y="1916832"/>
            <a:ext cx="7281863" cy="2603500"/>
          </a:xfrm>
        </p:spPr>
        <p:txBody>
          <a:bodyPr/>
          <a:lstStyle/>
          <a:p>
            <a:r>
              <a:rPr lang="en-US" altLang="en-US" sz="4000" dirty="0" err="1" smtClean="0"/>
              <a:t>Биолошки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ефекти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зрачења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err="1" smtClean="0"/>
              <a:t>Заштита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од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зрачења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err="1" smtClean="0"/>
              <a:t>Дозе</a:t>
            </a:r>
            <a:r>
              <a:rPr lang="en-US" altLang="en-US" sz="4000" dirty="0" smtClean="0"/>
              <a:t> и </a:t>
            </a:r>
            <a:r>
              <a:rPr lang="en-US" altLang="en-US" sz="4000" dirty="0" err="1" smtClean="0"/>
              <a:t>јединице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зрачења</a:t>
            </a:r>
            <a:endParaRPr lang="en-US" altLang="en-US" sz="4000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99355" y="404664"/>
            <a:ext cx="682625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sr-Cyrl-RS" altLang="en-US" sz="28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ИНТЕГРИСАНЕ АКАДЕМСКЕ </a:t>
            </a:r>
          </a:p>
          <a:p>
            <a:pPr algn="ctr"/>
            <a:r>
              <a:rPr lang="sr-Cyrl-RS" altLang="en-US" sz="28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СТУДИЈ</a:t>
            </a:r>
            <a:r>
              <a:rPr lang="en-GB" altLang="en-US" sz="28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E </a:t>
            </a:r>
            <a:r>
              <a:rPr lang="sr-Cyrl-RS" altLang="en-US" sz="28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СТОМАТОЛОГИЈЕ </a:t>
            </a:r>
          </a:p>
          <a:p>
            <a:pPr algn="ctr"/>
            <a:r>
              <a:rPr lang="sr-Cyrl-RS" altLang="en-US" sz="2400" b="1" dirty="0"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ВИЗУАЛИЗАЦИОНЕ ТЕХНИКЕ У СТОМАТОЛОГИЈИ</a:t>
            </a:r>
            <a:br>
              <a:rPr lang="sr-Cyrl-RS" altLang="en-US" sz="2400" b="1" dirty="0"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</a:br>
            <a:endParaRPr lang="en-GB" altLang="en-US" sz="2400" b="1" dirty="0"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r-Cyrl-RS" dirty="0" smtClean="0"/>
              <a:t>Четврта фаза-биолошки ефекти</a:t>
            </a:r>
            <a:endParaRPr lang="sr-Latn-R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700213"/>
            <a:ext cx="8228013" cy="4524375"/>
          </a:xfrm>
        </p:spPr>
        <p:txBody>
          <a:bodyPr/>
          <a:lstStyle/>
          <a:p>
            <a:pPr marL="457200" indent="-457200">
              <a:buClr>
                <a:srgbClr val="00B0F0"/>
              </a:buClr>
              <a:buFont typeface="Wingdings" panose="05000000000000000000" pitchFamily="2" charset="2"/>
              <a:buChar char="Ø"/>
              <a:defRPr/>
            </a:pPr>
            <a:r>
              <a:rPr lang="ru-RU" dirty="0" smtClean="0"/>
              <a:t>Настали јони и слободни радикали реагују међусобно и са оближњим атомима и молекулима, тако долази до хемијских промена. </a:t>
            </a:r>
          </a:p>
          <a:p>
            <a:pPr marL="457200" indent="-457200">
              <a:buClr>
                <a:srgbClr val="00B0F0"/>
              </a:buClr>
              <a:buFont typeface="Wingdings" panose="05000000000000000000" pitchFamily="2" charset="2"/>
              <a:buChar char="Ø"/>
              <a:defRPr/>
            </a:pPr>
            <a:r>
              <a:rPr lang="ru-RU" dirty="0" smtClean="0"/>
              <a:t>У живој материји након хемијских следе биолошке промене. </a:t>
            </a:r>
          </a:p>
          <a:p>
            <a:pPr marL="457200" indent="-457200">
              <a:buClr>
                <a:srgbClr val="00B0F0"/>
              </a:buClr>
              <a:buFont typeface="Wingdings" panose="05000000000000000000" pitchFamily="2" charset="2"/>
              <a:buChar char="Ø"/>
              <a:defRPr/>
            </a:pPr>
            <a:r>
              <a:rPr lang="ru-RU" dirty="0" smtClean="0"/>
              <a:t>Биолошке промене настају после неколико секунди или више деценија. Могу одмах уништити или изменити ћелију на добар, лош или неутралан начин</a:t>
            </a:r>
          </a:p>
          <a:p>
            <a:pPr>
              <a:buFont typeface="Times New Roman" panose="02020603050405020304" pitchFamily="18" charset="0"/>
              <a:buNone/>
              <a:defRPr/>
            </a:pPr>
            <a:endParaRPr lang="ru-RU" dirty="0" smtClean="0"/>
          </a:p>
          <a:p>
            <a:pPr>
              <a:buFont typeface="Times New Roman" panose="02020603050405020304" pitchFamily="18" charset="0"/>
              <a:buNone/>
              <a:defRPr/>
            </a:pPr>
            <a:endParaRPr lang="sr-Latn-RS" dirty="0" smtClean="0"/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333375"/>
            <a:ext cx="4037013" cy="6264275"/>
          </a:xfrm>
        </p:spPr>
        <p:txBody>
          <a:bodyPr>
            <a:normAutofit fontScale="62500" lnSpcReduction="20000"/>
          </a:bodyPr>
          <a:lstStyle/>
          <a:p>
            <a:pPr marL="0" indent="0">
              <a:buFont typeface="Times New Roman" panose="02020603050405020304" pitchFamily="18" charset="0"/>
              <a:buNone/>
              <a:defRPr/>
            </a:pPr>
            <a:r>
              <a:rPr lang="sr-Cyrl-RS" altLang="en-US" sz="2800" dirty="0" smtClean="0"/>
              <a:t>    </a:t>
            </a:r>
            <a:r>
              <a:rPr lang="en-US" altLang="en-US" sz="2800" b="1" dirty="0" err="1" smtClean="0"/>
              <a:t>Директно</a:t>
            </a:r>
            <a:r>
              <a:rPr lang="en-US" altLang="en-US" sz="2800" b="1" dirty="0" smtClean="0"/>
              <a:t> </a:t>
            </a:r>
            <a:r>
              <a:rPr lang="en-US" altLang="en-US" sz="2800" b="1" dirty="0" err="1" smtClean="0"/>
              <a:t>дејство</a:t>
            </a:r>
            <a:endParaRPr lang="sr-Cyrl-RS" altLang="en-US" sz="2800" b="1" dirty="0" smtClean="0"/>
          </a:p>
          <a:p>
            <a:pPr marL="0" indent="0">
              <a:buFont typeface="Times New Roman" panose="02020603050405020304" pitchFamily="18" charset="0"/>
              <a:buNone/>
              <a:defRPr/>
            </a:pPr>
            <a:endParaRPr lang="sr-Cyrl-RS" altLang="en-US" sz="2800" dirty="0" smtClean="0"/>
          </a:p>
          <a:p>
            <a:pPr marL="0" indent="0">
              <a:buFont typeface="Times New Roman" panose="02020603050405020304" pitchFamily="18" charset="0"/>
              <a:buNone/>
              <a:defRPr/>
            </a:pPr>
            <a:endParaRPr lang="en-US" altLang="en-US" sz="2800" dirty="0" smtClean="0"/>
          </a:p>
          <a:p>
            <a:pPr>
              <a:lnSpc>
                <a:spcPct val="170000"/>
              </a:lnSpc>
              <a:defRPr/>
            </a:pPr>
            <a:r>
              <a:rPr lang="ru-RU" dirty="0" smtClean="0"/>
              <a:t>ефeкат  настаје само у случају директне интерреакције јонизујућег зрачења и виталних делова ћелије </a:t>
            </a:r>
          </a:p>
          <a:p>
            <a:pPr>
              <a:lnSpc>
                <a:spcPct val="170000"/>
              </a:lnSpc>
              <a:defRPr/>
            </a:pPr>
            <a:r>
              <a:rPr lang="ru-RU" dirty="0" smtClean="0"/>
              <a:t>Следе поремећаји метаболизма и физиолошких функција, мутације и смрт ћелије.</a:t>
            </a:r>
          </a:p>
          <a:p>
            <a:pPr lvl="1">
              <a:lnSpc>
                <a:spcPct val="170000"/>
              </a:lnSpc>
              <a:defRPr/>
            </a:pPr>
            <a:r>
              <a:rPr lang="ru-RU" dirty="0" smtClean="0"/>
              <a:t>Масти-липидни пероксиди</a:t>
            </a:r>
          </a:p>
          <a:p>
            <a:pPr lvl="1">
              <a:lnSpc>
                <a:spcPct val="170000"/>
              </a:lnSpc>
              <a:defRPr/>
            </a:pPr>
            <a:r>
              <a:rPr lang="ru-RU" dirty="0" smtClean="0"/>
              <a:t>Угљени хидрати-прекиди дугих ланаца</a:t>
            </a:r>
          </a:p>
          <a:p>
            <a:pPr lvl="1">
              <a:lnSpc>
                <a:spcPct val="170000"/>
              </a:lnSpc>
              <a:defRPr/>
            </a:pPr>
            <a:r>
              <a:rPr lang="ru-RU" dirty="0" smtClean="0"/>
              <a:t>Инактивација ензима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6613" y="188913"/>
            <a:ext cx="4038600" cy="648017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buFont typeface="Times New Roman" panose="02020603050405020304" pitchFamily="18" charset="0"/>
              <a:buNone/>
              <a:defRPr/>
            </a:pPr>
            <a:r>
              <a:rPr lang="sr-Cyrl-RS" dirty="0" smtClean="0"/>
              <a:t>     </a:t>
            </a:r>
            <a:r>
              <a:rPr lang="sr-Cyrl-RS" b="1" dirty="0" smtClean="0"/>
              <a:t>Индиректно дејство</a:t>
            </a:r>
          </a:p>
          <a:p>
            <a:pPr marL="0" indent="0">
              <a:lnSpc>
                <a:spcPct val="170000"/>
              </a:lnSpc>
              <a:buFont typeface="Times New Roman" panose="02020603050405020304" pitchFamily="18" charset="0"/>
              <a:buNone/>
              <a:defRPr/>
            </a:pPr>
            <a:endParaRPr lang="sr-Cyrl-RS" b="1" dirty="0" smtClean="0"/>
          </a:p>
          <a:p>
            <a:pPr>
              <a:lnSpc>
                <a:spcPct val="170000"/>
              </a:lnSpc>
              <a:defRPr/>
            </a:pPr>
            <a:r>
              <a:rPr lang="sr-Cyrl-RS" dirty="0" smtClean="0"/>
              <a:t>Молекули воде су најзаступљенији у живој материји (85%).</a:t>
            </a:r>
          </a:p>
          <a:p>
            <a:pPr>
              <a:lnSpc>
                <a:spcPct val="170000"/>
              </a:lnSpc>
              <a:defRPr/>
            </a:pPr>
            <a:r>
              <a:rPr lang="sr-Cyrl-RS" dirty="0" smtClean="0"/>
              <a:t>Велика је вероватноћа да ће молекули воде први да ступе интеракцију са зрачењем. </a:t>
            </a:r>
          </a:p>
          <a:p>
            <a:pPr>
              <a:lnSpc>
                <a:spcPct val="170000"/>
              </a:lnSpc>
              <a:defRPr/>
            </a:pPr>
            <a:r>
              <a:rPr lang="sr-Cyrl-RS" dirty="0" smtClean="0"/>
              <a:t>Радиолизом воде долази до стварања изузетно реактивних једињењатј. СЛОБОДНИХ РАДИКАЛА од којих је хидроксилни радикал снажни оксиданс, а атом Н снажни редуктанс.</a:t>
            </a:r>
          </a:p>
          <a:p>
            <a:pPr>
              <a:defRPr/>
            </a:pPr>
            <a:endParaRPr lang="sr-Cyrl-R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395288" y="476250"/>
            <a:ext cx="82296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Оштећење двоструког ланца 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DNK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може да доведе до смрти соматске ћелије или у герминативној ћелији да доведе до мутације која се преноси на све ћелије новог организма и да се искаже као наследни поремећај.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Хромозомске аберације (делеције, инверзије, транслокације)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sr-Cyrl-C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611188" y="4762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922337"/>
          </a:xfrm>
        </p:spPr>
        <p:txBody>
          <a:bodyPr/>
          <a:lstStyle/>
          <a:p>
            <a:pPr algn="ctr"/>
            <a:r>
              <a:rPr lang="en-US" altLang="en-US" sz="3600" smtClean="0"/>
              <a:t>Радијационо оштећење ћелије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100" y="1196975"/>
            <a:ext cx="8050213" cy="3095625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7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/>
            </a:pPr>
            <a:r>
              <a:rPr lang="sr-Latn-RS" dirty="0" smtClean="0"/>
              <a:t>G1</a:t>
            </a:r>
            <a:r>
              <a:rPr lang="sr-Cyrl-RS" dirty="0" smtClean="0"/>
              <a:t> фаза има најразличитију дужину од свих фаза ћелијског циклуса. За већину ћелијских линија ћелије које имају кратку </a:t>
            </a:r>
            <a:r>
              <a:rPr lang="sr-Latn-RS" dirty="0"/>
              <a:t>G1</a:t>
            </a:r>
            <a:r>
              <a:rPr lang="sr-Cyrl-RS" dirty="0" smtClean="0"/>
              <a:t>фазу најосетљивије су у </a:t>
            </a:r>
            <a:r>
              <a:rPr lang="sr-Latn-RS" dirty="0" smtClean="0"/>
              <a:t>G2</a:t>
            </a:r>
            <a:r>
              <a:rPr lang="sr-Cyrl-RS" dirty="0" smtClean="0"/>
              <a:t> фази и митози, мање осетљиве </a:t>
            </a:r>
            <a:r>
              <a:rPr lang="sr-Latn-RS" dirty="0" smtClean="0"/>
              <a:t>G</a:t>
            </a:r>
            <a:r>
              <a:rPr lang="sr-Cyrl-RS" dirty="0" smtClean="0"/>
              <a:t>1.</a:t>
            </a:r>
            <a:endParaRPr lang="sr-Latn-RS" dirty="0" smtClean="0"/>
          </a:p>
        </p:txBody>
      </p:sp>
      <p:pic>
        <p:nvPicPr>
          <p:cNvPr id="2970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88" y="4149725"/>
            <a:ext cx="2660650" cy="27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292600"/>
            <a:ext cx="42005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457200" y="668338"/>
            <a:ext cx="4040188" cy="762000"/>
          </a:xfrm>
          <a:prstGeom prst="rect">
            <a:avLst/>
          </a:prstGeom>
          <a:solidFill>
            <a:srgbClr val="2DA2BF"/>
          </a:solidFill>
          <a:ln w="9720" cap="sq">
            <a:solidFill>
              <a:srgbClr val="2DA2BF"/>
            </a:solidFill>
            <a:miter lim="800000"/>
            <a:headEnd/>
            <a:tailEnd/>
          </a:ln>
        </p:spPr>
        <p:txBody>
          <a:bodyPr lIns="182880" anchor="ctr"/>
          <a:lstStyle>
            <a:lvl1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400"/>
              </a:spcBef>
              <a:buSzPct val="68000"/>
            </a:pPr>
            <a:r>
              <a:rPr lang="en-US" altLang="en-US">
                <a:solidFill>
                  <a:srgbClr val="FFFFFF"/>
                </a:solidFill>
                <a:latin typeface="Lucida Sans Unicode" panose="020B0602030504020204" pitchFamily="34" charset="0"/>
              </a:rPr>
              <a:t>Радиосензитивна ткива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457200" y="1444625"/>
            <a:ext cx="4040188" cy="3941763"/>
          </a:xfrm>
          <a:prstGeom prst="rect">
            <a:avLst/>
          </a:prstGeom>
          <a:noFill/>
          <a:ln w="19080" cap="sq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Нискодиференцирана</a:t>
            </a:r>
          </a:p>
          <a:p>
            <a:pPr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Висок</a:t>
            </a:r>
            <a:r>
              <a:rPr lang="nn-NO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митотски</a:t>
            </a:r>
            <a:r>
              <a:rPr lang="nn-NO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индекс</a:t>
            </a:r>
          </a:p>
          <a:p>
            <a:pPr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Веома</a:t>
            </a:r>
            <a:r>
              <a:rPr lang="nn-NO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метаболички</a:t>
            </a:r>
            <a:r>
              <a:rPr lang="nn-NO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активна</a:t>
            </a: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4672013" y="661988"/>
            <a:ext cx="4041775" cy="762000"/>
          </a:xfrm>
          <a:prstGeom prst="rect">
            <a:avLst/>
          </a:prstGeom>
          <a:solidFill>
            <a:srgbClr val="2DA2BF"/>
          </a:solidFill>
          <a:ln w="9720" cap="sq">
            <a:solidFill>
              <a:srgbClr val="2DA2BF"/>
            </a:solidFill>
            <a:miter lim="800000"/>
            <a:headEnd/>
            <a:tailEnd/>
          </a:ln>
        </p:spPr>
        <p:txBody>
          <a:bodyPr lIns="182880" anchor="ctr"/>
          <a:lstStyle>
            <a:lvl1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400"/>
              </a:spcBef>
              <a:buSzPct val="68000"/>
            </a:pPr>
            <a:r>
              <a:rPr lang="en-US" altLang="en-US">
                <a:solidFill>
                  <a:srgbClr val="FFFFFF"/>
                </a:solidFill>
                <a:latin typeface="Lucida Sans Unicode" panose="020B0602030504020204" pitchFamily="34" charset="0"/>
              </a:rPr>
              <a:t>Радиорезистентна ткива</a:t>
            </a: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4645025" y="1444625"/>
            <a:ext cx="4194175" cy="3941763"/>
          </a:xfrm>
          <a:prstGeom prst="rect">
            <a:avLst/>
          </a:prstGeom>
          <a:noFill/>
          <a:ln w="19080" cap="sq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Високодиференцирана</a:t>
            </a:r>
          </a:p>
          <a:p>
            <a:pPr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Низак митотски индекс</a:t>
            </a: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65125" indent="-25400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400"/>
              </a:spcBef>
              <a:buSzPct val="68000"/>
            </a:pP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ВЕЛИКЕ ДОЗЕ-последице соматске и одмах уочљиве</a:t>
            </a:r>
          </a:p>
          <a:p>
            <a:pPr eaLnBrk="1" hangingPunct="1">
              <a:spcBef>
                <a:spcPts val="400"/>
              </a:spcBef>
              <a:buSzPct val="68000"/>
            </a:pPr>
            <a:endParaRPr lang="en-U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SzPct val="68000"/>
            </a:pPr>
            <a:endParaRPr lang="en-U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SzPct val="68000"/>
            </a:pPr>
            <a:endParaRPr lang="en-U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SzPct val="68000"/>
            </a:pPr>
            <a:endParaRPr lang="en-U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SzPct val="68000"/>
            </a:pP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МАЛЕ ДОЗЕ: последице касне и неизвесне до последњег тренутка</a:t>
            </a: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28600"/>
            <a:ext cx="82423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057400"/>
            <a:ext cx="21336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250825" y="1217613"/>
            <a:ext cx="8435975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800">
                <a:solidFill>
                  <a:srgbClr val="000000"/>
                </a:solidFill>
                <a:latin typeface="Lucida Sans Unicode" panose="020B0602030504020204" pitchFamily="34" charset="0"/>
              </a:rPr>
              <a:t>Доза озрачења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800">
                <a:solidFill>
                  <a:srgbClr val="000000"/>
                </a:solidFill>
                <a:latin typeface="Lucida Sans Unicode" panose="020B0602030504020204" pitchFamily="34" charset="0"/>
              </a:rPr>
              <a:t>Брзина и временски распоред дозе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800">
                <a:solidFill>
                  <a:srgbClr val="000000"/>
                </a:solidFill>
                <a:latin typeface="Lucida Sans Unicode" panose="020B0602030504020204" pitchFamily="34" charset="0"/>
              </a:rPr>
              <a:t>Просторни распоред дозе: (спољашње/ унутрашње; тотално/локално)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800">
                <a:solidFill>
                  <a:srgbClr val="000000"/>
                </a:solidFill>
                <a:latin typeface="Lucida Sans Unicode" panose="020B0602030504020204" pitchFamily="34" charset="0"/>
              </a:rPr>
              <a:t>Површина тела изложена зрачењу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800">
                <a:solidFill>
                  <a:srgbClr val="000000"/>
                </a:solidFill>
                <a:latin typeface="Lucida Sans Unicode" panose="020B0602030504020204" pitchFamily="34" charset="0"/>
              </a:rPr>
              <a:t>Врста јонизујућег зрачења 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800">
                <a:solidFill>
                  <a:srgbClr val="000000"/>
                </a:solidFill>
                <a:latin typeface="Lucida Sans Unicode" panose="020B0602030504020204" pitchFamily="34" charset="0"/>
              </a:rPr>
              <a:t>Радиосензитивност (</a:t>
            </a:r>
            <a:r>
              <a:rPr lang="sr-Cyrl-C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радиосензитивност ћелије и индивидуална радиосензитивност</a:t>
            </a:r>
            <a:r>
              <a:rPr lang="sr-Cyrl-CS" altLang="en-US" sz="2800">
                <a:solidFill>
                  <a:srgbClr val="000000"/>
                </a:solidFill>
                <a:latin typeface="Lucida Sans Unicode" panose="020B0602030504020204" pitchFamily="34" charset="0"/>
              </a:rPr>
              <a:t>)</a:t>
            </a:r>
          </a:p>
          <a:p>
            <a:pPr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en-US" altLang="en-US" sz="2800">
              <a:solidFill>
                <a:srgbClr val="000000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975" cy="92233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dirty="0" smtClean="0"/>
              <a:t>Фактори који детермнишу биолошке ефекте</a:t>
            </a:r>
            <a:endParaRPr lang="sr-Latn-RS" dirty="0" smtClean="0"/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600" smtClean="0"/>
              <a:t>Ефективно време полураспада</a:t>
            </a:r>
          </a:p>
        </p:txBody>
      </p:sp>
      <p:sp>
        <p:nvSpPr>
          <p:cNvPr id="4608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00B0F0"/>
              </a:buClr>
              <a:buFont typeface="Wingdings" panose="05000000000000000000" pitchFamily="2" charset="2"/>
              <a:buChar char="Ø"/>
              <a:defRPr/>
            </a:pPr>
            <a:r>
              <a:rPr lang="sr-Cyrl-RS" altLang="sr-Latn-RS" dirty="0" smtClean="0"/>
              <a:t>Време да се активност радионуклида унетог у биолошки систем смањи на половину због радиоактивног распада и биолошке елиминације.</a:t>
            </a:r>
          </a:p>
          <a:p>
            <a:pPr marL="0" indent="0">
              <a:buClr>
                <a:srgbClr val="00B0F0"/>
              </a:buClr>
              <a:buFont typeface="Times New Roman" panose="02020603050405020304" pitchFamily="18" charset="0"/>
              <a:buNone/>
              <a:defRPr/>
            </a:pPr>
            <a:endParaRPr lang="sr-Latn-RS" altLang="sr-Latn-RS" dirty="0" smtClean="0"/>
          </a:p>
        </p:txBody>
      </p:sp>
      <p:pic>
        <p:nvPicPr>
          <p:cNvPr id="3789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768725"/>
            <a:ext cx="2363787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457200" y="1416050"/>
            <a:ext cx="8086725" cy="5326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609600" indent="-608013">
              <a:tabLst>
                <a:tab pos="1157288" algn="l"/>
                <a:tab pos="2071688" algn="l"/>
                <a:tab pos="2986088" algn="l"/>
                <a:tab pos="3900488" algn="l"/>
                <a:tab pos="4814888" algn="l"/>
                <a:tab pos="5729288" algn="l"/>
                <a:tab pos="6643688" algn="l"/>
                <a:tab pos="7558088" algn="l"/>
                <a:tab pos="8472488" algn="l"/>
                <a:tab pos="9386888" algn="l"/>
                <a:tab pos="103012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1157288" algn="l"/>
                <a:tab pos="2071688" algn="l"/>
                <a:tab pos="2986088" algn="l"/>
                <a:tab pos="3900488" algn="l"/>
                <a:tab pos="4814888" algn="l"/>
                <a:tab pos="5729288" algn="l"/>
                <a:tab pos="6643688" algn="l"/>
                <a:tab pos="7558088" algn="l"/>
                <a:tab pos="8472488" algn="l"/>
                <a:tab pos="9386888" algn="l"/>
                <a:tab pos="103012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1157288" algn="l"/>
                <a:tab pos="2071688" algn="l"/>
                <a:tab pos="2986088" algn="l"/>
                <a:tab pos="3900488" algn="l"/>
                <a:tab pos="4814888" algn="l"/>
                <a:tab pos="5729288" algn="l"/>
                <a:tab pos="6643688" algn="l"/>
                <a:tab pos="7558088" algn="l"/>
                <a:tab pos="8472488" algn="l"/>
                <a:tab pos="9386888" algn="l"/>
                <a:tab pos="103012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1157288" algn="l"/>
                <a:tab pos="2071688" algn="l"/>
                <a:tab pos="2986088" algn="l"/>
                <a:tab pos="3900488" algn="l"/>
                <a:tab pos="4814888" algn="l"/>
                <a:tab pos="5729288" algn="l"/>
                <a:tab pos="6643688" algn="l"/>
                <a:tab pos="7558088" algn="l"/>
                <a:tab pos="8472488" algn="l"/>
                <a:tab pos="9386888" algn="l"/>
                <a:tab pos="103012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1157288" algn="l"/>
                <a:tab pos="2071688" algn="l"/>
                <a:tab pos="2986088" algn="l"/>
                <a:tab pos="3900488" algn="l"/>
                <a:tab pos="4814888" algn="l"/>
                <a:tab pos="5729288" algn="l"/>
                <a:tab pos="6643688" algn="l"/>
                <a:tab pos="7558088" algn="l"/>
                <a:tab pos="8472488" algn="l"/>
                <a:tab pos="9386888" algn="l"/>
                <a:tab pos="103012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57288" algn="l"/>
                <a:tab pos="2071688" algn="l"/>
                <a:tab pos="2986088" algn="l"/>
                <a:tab pos="3900488" algn="l"/>
                <a:tab pos="4814888" algn="l"/>
                <a:tab pos="5729288" algn="l"/>
                <a:tab pos="6643688" algn="l"/>
                <a:tab pos="7558088" algn="l"/>
                <a:tab pos="8472488" algn="l"/>
                <a:tab pos="9386888" algn="l"/>
                <a:tab pos="103012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57288" algn="l"/>
                <a:tab pos="2071688" algn="l"/>
                <a:tab pos="2986088" algn="l"/>
                <a:tab pos="3900488" algn="l"/>
                <a:tab pos="4814888" algn="l"/>
                <a:tab pos="5729288" algn="l"/>
                <a:tab pos="6643688" algn="l"/>
                <a:tab pos="7558088" algn="l"/>
                <a:tab pos="8472488" algn="l"/>
                <a:tab pos="9386888" algn="l"/>
                <a:tab pos="103012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57288" algn="l"/>
                <a:tab pos="2071688" algn="l"/>
                <a:tab pos="2986088" algn="l"/>
                <a:tab pos="3900488" algn="l"/>
                <a:tab pos="4814888" algn="l"/>
                <a:tab pos="5729288" algn="l"/>
                <a:tab pos="6643688" algn="l"/>
                <a:tab pos="7558088" algn="l"/>
                <a:tab pos="8472488" algn="l"/>
                <a:tab pos="9386888" algn="l"/>
                <a:tab pos="103012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57288" algn="l"/>
                <a:tab pos="2071688" algn="l"/>
                <a:tab pos="2986088" algn="l"/>
                <a:tab pos="3900488" algn="l"/>
                <a:tab pos="4814888" algn="l"/>
                <a:tab pos="5729288" algn="l"/>
                <a:tab pos="6643688" algn="l"/>
                <a:tab pos="7558088" algn="l"/>
                <a:tab pos="8472488" algn="l"/>
                <a:tab pos="9386888" algn="l"/>
                <a:tab pos="103012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marL="608013" indent="-606425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RS" altLang="sr-Latn-RS" dirty="0" smtClean="0">
                <a:latin typeface="Lucida Sans Unicode" panose="020B0602030504020204" pitchFamily="34" charset="0"/>
              </a:rPr>
              <a:t>Скуп</a:t>
            </a:r>
            <a:r>
              <a:rPr lang="sr-Latn-CS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RS" altLang="sr-Latn-RS" dirty="0" smtClean="0">
                <a:latin typeface="Lucida Sans Unicode" panose="020B0602030504020204" pitchFamily="34" charset="0"/>
              </a:rPr>
              <a:t>знакова</a:t>
            </a:r>
            <a:r>
              <a:rPr lang="sr-Latn-CS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RS" altLang="sr-Latn-RS" dirty="0" smtClean="0">
                <a:latin typeface="Lucida Sans Unicode" panose="020B0602030504020204" pitchFamily="34" charset="0"/>
              </a:rPr>
              <a:t>и</a:t>
            </a:r>
            <a:r>
              <a:rPr lang="sr-Latn-CS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RS" altLang="sr-Latn-RS" dirty="0" smtClean="0">
                <a:latin typeface="Lucida Sans Unicode" panose="020B0602030504020204" pitchFamily="34" charset="0"/>
              </a:rPr>
              <a:t>симптома</a:t>
            </a:r>
            <a:r>
              <a:rPr lang="sr-Latn-CS" altLang="sr-Latn-RS" dirty="0" smtClean="0">
                <a:latin typeface="Lucida Sans Unicode" panose="020B0602030504020204" pitchFamily="34" charset="0"/>
              </a:rPr>
              <a:t>  </a:t>
            </a:r>
            <a:r>
              <a:rPr lang="sr-Cyrl-RS" altLang="sr-Latn-RS" dirty="0" smtClean="0">
                <a:latin typeface="Lucida Sans Unicode" panose="020B0602030504020204" pitchFamily="34" charset="0"/>
              </a:rPr>
              <a:t>након акутног тоталног озрачења организма</a:t>
            </a:r>
          </a:p>
          <a:p>
            <a:pPr marL="608013" indent="-606425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endParaRPr lang="sr-Latn-CS" altLang="sr-Latn-RS" dirty="0" smtClean="0">
              <a:latin typeface="Lucida Sans Unicode" panose="020B0602030504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SzPct val="68000"/>
              <a:defRPr/>
            </a:pPr>
            <a:endParaRPr lang="sr-Latn-CS" altLang="sr-Latn-RS" sz="3600" dirty="0" smtClean="0"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SzPct val="68000"/>
              <a:defRPr/>
            </a:pPr>
            <a:endParaRPr lang="sr-Latn-CS" altLang="sr-Latn-RS" sz="3600" dirty="0" smtClean="0">
              <a:latin typeface="Lucida Sans Unicode" panose="020B0602030504020204" pitchFamily="34" charset="0"/>
            </a:endParaRPr>
          </a:p>
        </p:txBody>
      </p:sp>
      <p:sp>
        <p:nvSpPr>
          <p:cNvPr id="389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600" smtClean="0"/>
              <a:t>Акутни радијациони синдром</a:t>
            </a:r>
          </a:p>
        </p:txBody>
      </p:sp>
      <p:pic>
        <p:nvPicPr>
          <p:cNvPr id="3891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349500"/>
            <a:ext cx="6778625" cy="401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777875"/>
          </a:xfrm>
        </p:spPr>
        <p:txBody>
          <a:bodyPr/>
          <a:lstStyle/>
          <a:p>
            <a:pPr algn="ctr"/>
            <a:r>
              <a:rPr lang="en-US" altLang="en-US" sz="3600" smtClean="0"/>
              <a:t>Клиничке манифестације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850" y="1209675"/>
            <a:ext cx="8640763" cy="564832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Font typeface="Times New Roman" pitchFamily="16" charset="0"/>
              <a:buNone/>
              <a:defRPr/>
            </a:pPr>
            <a:r>
              <a:rPr lang="ru-RU" sz="3300" b="1" dirty="0" smtClean="0">
                <a:solidFill>
                  <a:schemeClr val="tx1"/>
                </a:solidFill>
              </a:rPr>
              <a:t>Продромална: </a:t>
            </a:r>
            <a:r>
              <a:rPr lang="ru-RU" sz="3300" dirty="0" smtClean="0"/>
              <a:t>после 2-24 сата: општа слабост, малаксалост, анорексија, наузеја, повраћање→сви симптоми престају за 2-3 дана. </a:t>
            </a:r>
          </a:p>
          <a:p>
            <a:pPr>
              <a:lnSpc>
                <a:spcPct val="170000"/>
              </a:lnSpc>
              <a:buFont typeface="Times New Roman" pitchFamily="16" charset="0"/>
              <a:buNone/>
              <a:defRPr/>
            </a:pPr>
            <a:r>
              <a:rPr lang="ru-RU" sz="3300" b="1" dirty="0" smtClean="0">
                <a:solidFill>
                  <a:schemeClr val="tx1"/>
                </a:solidFill>
              </a:rPr>
              <a:t>Латентна:  </a:t>
            </a:r>
            <a:r>
              <a:rPr lang="ru-RU" sz="3300" dirty="0" smtClean="0"/>
              <a:t>без симптома →2- 3 недеље, уништене  су само матичне ћелије радиосензитивних ткива, док диференциране функционишу до природне смрти.</a:t>
            </a:r>
          </a:p>
          <a:p>
            <a:pPr>
              <a:lnSpc>
                <a:spcPct val="170000"/>
              </a:lnSpc>
              <a:buFont typeface="Times New Roman" pitchFamily="16" charset="0"/>
              <a:buNone/>
              <a:defRPr/>
            </a:pPr>
            <a:r>
              <a:rPr lang="ru-RU" sz="3300" b="1" dirty="0" smtClean="0"/>
              <a:t>Фаза</a:t>
            </a:r>
            <a:r>
              <a:rPr lang="ru-RU" sz="3300" dirty="0" smtClean="0"/>
              <a:t> </a:t>
            </a:r>
            <a:r>
              <a:rPr lang="ru-RU" sz="3300" b="1" dirty="0" smtClean="0"/>
              <a:t>клиничких</a:t>
            </a:r>
            <a:r>
              <a:rPr lang="ru-RU" sz="3300" dirty="0" smtClean="0"/>
              <a:t> </a:t>
            </a:r>
            <a:r>
              <a:rPr lang="ru-RU" sz="3300" b="1" dirty="0" smtClean="0"/>
              <a:t>манифестација </a:t>
            </a:r>
            <a:r>
              <a:rPr lang="ru-RU" sz="3300" dirty="0" smtClean="0"/>
              <a:t>(манифестна фаза зависи директно од експозиционе дозе којом је организам озрачен)</a:t>
            </a:r>
          </a:p>
          <a:p>
            <a:pPr>
              <a:lnSpc>
                <a:spcPct val="170000"/>
              </a:lnSpc>
              <a:buFont typeface="Times New Roman" pitchFamily="16" charset="0"/>
              <a:buNone/>
              <a:defRPr/>
            </a:pPr>
            <a:r>
              <a:rPr lang="ru-RU" sz="3300" b="1" dirty="0" smtClean="0"/>
              <a:t>Фаза опоравка </a:t>
            </a:r>
            <a:r>
              <a:rPr lang="ru-RU" sz="3300" dirty="0" smtClean="0"/>
              <a:t>→ више месеци</a:t>
            </a:r>
          </a:p>
          <a:p>
            <a:pPr>
              <a:lnSpc>
                <a:spcPct val="170000"/>
              </a:lnSpc>
              <a:buFont typeface="Times New Roman" pitchFamily="16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179388" y="1481138"/>
            <a:ext cx="8856662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ru-RU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Јонизујуће зрачење је електромагнетно или честично зрачење које може да јонизује материју и изазове оштећење ћелија живих организама.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Процес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у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коме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нарушавамо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стабилност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електронског</a:t>
            </a:r>
            <a:r>
              <a:rPr lang="sr-Latn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омотача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,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зовемо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јонизацијом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.</a:t>
            </a:r>
            <a:r>
              <a:rPr lang="sr-Latn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При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јонизацији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добијамо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слободан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електрон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и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позитивно</a:t>
            </a:r>
            <a:r>
              <a:rPr lang="sr-Latn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наелектрисан</a:t>
            </a:r>
            <a:r>
              <a:rPr lang="fi-FI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остатак</a:t>
            </a:r>
            <a:r>
              <a:rPr lang="fi-FI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атома</a:t>
            </a:r>
            <a:r>
              <a:rPr lang="fi-FI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или</a:t>
            </a:r>
            <a:r>
              <a:rPr lang="fi-FI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јон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.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Минимална потребна енергија је око 10 eV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.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en-U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71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4000" smtClean="0"/>
              <a:t>Шта је јонизујуће зрачење?</a:t>
            </a: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r-Cyrl-RS" dirty="0" smtClean="0"/>
              <a:t>Хронични радијациони синдром</a:t>
            </a:r>
            <a:endParaRPr lang="sr-Latn-RS" dirty="0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179388" y="1481138"/>
            <a:ext cx="8856662" cy="4524375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ru-RU" altLang="en-US" sz="2400" dirty="0" smtClean="0"/>
              <a:t>Патофизиолошке промене и клиничка стања која могу настати након дуготрајног излагања организма малим дозама зрачења ( промене на изложеним деловима коже, катаракта, леукопенија и/или рефрактерна анемија, стерилитет, опадање косе)</a:t>
            </a:r>
          </a:p>
          <a:p>
            <a:pPr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en-US" sz="2400" dirty="0" err="1" smtClean="0"/>
              <a:t>професионална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експозиција</a:t>
            </a:r>
            <a:endParaRPr lang="en-US" altLang="en-US" sz="2400" dirty="0" smtClean="0"/>
          </a:p>
          <a:p>
            <a:pPr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en-US" sz="2400" dirty="0" err="1" smtClean="0"/>
              <a:t>Npr</a:t>
            </a:r>
            <a:r>
              <a:rPr lang="en-US" altLang="en-US" sz="2800" dirty="0" smtClean="0"/>
              <a:t>:</a:t>
            </a:r>
            <a:r>
              <a:rPr lang="ru-RU" altLang="en-US" sz="2400" dirty="0" smtClean="0"/>
              <a:t>Radiodermatitis chr- излагање малим дозама у току низа година → иреверзибилне промене</a:t>
            </a:r>
          </a:p>
          <a:p>
            <a:pPr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endParaRPr lang="en-US" altLang="en-US" sz="2400" dirty="0" smtClean="0"/>
          </a:p>
          <a:p>
            <a:pPr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endParaRPr lang="en-US" altLang="en-US" sz="2400" dirty="0" smtClean="0"/>
          </a:p>
          <a:p>
            <a:pPr>
              <a:buFont typeface="Times New Roman" panose="02020603050405020304" pitchFamily="18" charset="0"/>
              <a:buNone/>
              <a:defRPr/>
            </a:pPr>
            <a:endParaRPr lang="en-US" altLang="en-US" dirty="0" smtClean="0"/>
          </a:p>
        </p:txBody>
      </p:sp>
      <p:pic>
        <p:nvPicPr>
          <p:cNvPr id="4301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5691188"/>
            <a:ext cx="23590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5818188"/>
            <a:ext cx="1531938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Placeholder 4"/>
          <p:cNvSpPr>
            <a:spLocks noGrp="1"/>
          </p:cNvSpPr>
          <p:nvPr>
            <p:ph type="body" idx="1"/>
          </p:nvPr>
        </p:nvSpPr>
        <p:spPr>
          <a:xfrm>
            <a:off x="596900" y="1322388"/>
            <a:ext cx="3868738" cy="463550"/>
          </a:xfrm>
        </p:spPr>
        <p:txBody>
          <a:bodyPr/>
          <a:lstStyle/>
          <a:p>
            <a:pPr algn="ctr"/>
            <a:r>
              <a:rPr lang="ru-RU" altLang="en-US" smtClean="0"/>
              <a:t>Детерминистички </a:t>
            </a:r>
            <a:endParaRPr lang="en-US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844675"/>
            <a:ext cx="4041775" cy="424815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  <a:defRPr/>
            </a:pPr>
            <a:r>
              <a:rPr lang="ru-RU" dirty="0" smtClean="0"/>
              <a:t>(ефекти с прагом) се могу очекивати кад доза прекорачи неку, унапред познату вредност.</a:t>
            </a:r>
          </a:p>
          <a:p>
            <a:pPr>
              <a:lnSpc>
                <a:spcPct val="160000"/>
              </a:lnSpc>
              <a:defRPr/>
            </a:pPr>
            <a:r>
              <a:rPr lang="ru-RU" dirty="0" smtClean="0"/>
              <a:t>озбиљност зависи од примењене дозе</a:t>
            </a:r>
          </a:p>
          <a:p>
            <a:pPr lvl="1">
              <a:lnSpc>
                <a:spcPct val="160000"/>
              </a:lnSpc>
              <a:defRPr/>
            </a:pPr>
            <a:r>
              <a:rPr lang="ru-RU" dirty="0" smtClean="0"/>
              <a:t>Стерилитет</a:t>
            </a:r>
          </a:p>
          <a:p>
            <a:pPr lvl="1">
              <a:lnSpc>
                <a:spcPct val="160000"/>
              </a:lnSpc>
              <a:defRPr/>
            </a:pPr>
            <a:r>
              <a:rPr lang="ru-RU" dirty="0" smtClean="0"/>
              <a:t>Катаракта</a:t>
            </a:r>
          </a:p>
          <a:p>
            <a:pPr lvl="1">
              <a:lnSpc>
                <a:spcPct val="160000"/>
              </a:lnSpc>
              <a:defRPr/>
            </a:pPr>
            <a:r>
              <a:rPr lang="ru-RU" dirty="0" smtClean="0"/>
              <a:t>Оштећења коже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4036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800600" y="1363663"/>
            <a:ext cx="3887788" cy="481012"/>
          </a:xfrm>
        </p:spPr>
        <p:txBody>
          <a:bodyPr/>
          <a:lstStyle/>
          <a:p>
            <a:pPr algn="ctr"/>
            <a:r>
              <a:rPr lang="ru-RU" altLang="en-US" smtClean="0"/>
              <a:t>Стохастички </a:t>
            </a:r>
            <a:endParaRPr lang="en-US" alt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29150" y="1844675"/>
            <a:ext cx="4191000" cy="501332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  <a:defRPr/>
            </a:pPr>
            <a:r>
              <a:rPr lang="ru-RU" dirty="0" smtClean="0"/>
              <a:t>(ефекти без прага) не постоји праг, већ могу настати и при веома малој апсорбованој дози зрачења, </a:t>
            </a:r>
          </a:p>
          <a:p>
            <a:pPr>
              <a:lnSpc>
                <a:spcPct val="160000"/>
              </a:lnSpc>
              <a:defRPr/>
            </a:pPr>
            <a:r>
              <a:rPr lang="ru-RU" dirty="0" smtClean="0"/>
              <a:t>теоријски при проласку само једног γ-фотона, ако при том дође до таквих промена у грађи ДНК молекула, које се не могу поправити.</a:t>
            </a:r>
          </a:p>
          <a:p>
            <a:pPr lvl="1">
              <a:lnSpc>
                <a:spcPct val="160000"/>
              </a:lnSpc>
              <a:defRPr/>
            </a:pPr>
            <a:r>
              <a:rPr lang="ru-RU" dirty="0" smtClean="0"/>
              <a:t>Карциноми, леукемије, генетске промене, наследне болести.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40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850900"/>
          </a:xfrm>
        </p:spPr>
        <p:txBody>
          <a:bodyPr/>
          <a:lstStyle/>
          <a:p>
            <a:pPr algn="ctr"/>
            <a:r>
              <a:rPr lang="en-US" altLang="en-US" sz="3600" smtClean="0"/>
              <a:t>Ефекти јонизујућег зрачења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r-Cyrl-RS" dirty="0" smtClean="0"/>
              <a:t>Стохастички ефекти-онкогенеза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400" dirty="0" smtClean="0"/>
              <a:t>Природна и вештачка радиоактивност као фактор ризика у онкогенези учествује са свега 3%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400" dirty="0" smtClean="0"/>
              <a:t>Дуготрајан процес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400" dirty="0" smtClean="0"/>
              <a:t>Промене на нивоу онкогена (доминантних гена) проузрокују малигну трансформацију ћелије, а промене на нивоу антионкогена доводе до губитка способности ћелије да се супротстави малигној трансформацији</a:t>
            </a:r>
          </a:p>
          <a:p>
            <a:pPr>
              <a:buFont typeface="Times New Roman" panose="02020603050405020304" pitchFamily="18" charset="0"/>
              <a:buNone/>
              <a:defRPr/>
            </a:pPr>
            <a:endParaRPr lang="sr-Latn-RS" dirty="0"/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34975" y="188913"/>
            <a:ext cx="8228013" cy="1141412"/>
          </a:xfrm>
        </p:spPr>
        <p:txBody>
          <a:bodyPr/>
          <a:lstStyle/>
          <a:p>
            <a:r>
              <a:rPr lang="en-US" altLang="en-US" sz="3200" smtClean="0"/>
              <a:t>Након интеракције са јонизујућим зрачењем ћелија може да: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435975" cy="49720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/>
              <a:t>Прође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без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оштећења</a:t>
            </a:r>
            <a:r>
              <a:rPr lang="en-US" altLang="sr-Latn-RS" dirty="0" smtClean="0"/>
              <a:t> (</a:t>
            </a:r>
            <a:r>
              <a:rPr lang="sr-Cyrl-CS" altLang="sr-Latn-RS" dirty="0" smtClean="0"/>
              <a:t>сачувана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репродуктивна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способност</a:t>
            </a:r>
            <a:r>
              <a:rPr lang="en-US" altLang="sr-Latn-RS" dirty="0" smtClean="0"/>
              <a:t>)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/>
              <a:t>Сама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се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репарира</a:t>
            </a:r>
            <a:r>
              <a:rPr lang="en-US" altLang="sr-Latn-RS" dirty="0" smtClean="0"/>
              <a:t>: (</a:t>
            </a:r>
            <a:r>
              <a:rPr lang="sr-Cyrl-CS" altLang="sr-Latn-RS" dirty="0" smtClean="0"/>
              <a:t>оштећење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ћелије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нема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ефекта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на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организам</a:t>
            </a:r>
            <a:r>
              <a:rPr lang="en-US" altLang="sr-Latn-RS" dirty="0" smtClean="0"/>
              <a:t>)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/>
              <a:t>Мутира </a:t>
            </a:r>
            <a:r>
              <a:rPr lang="en-US" altLang="sr-Latn-RS" dirty="0" smtClean="0"/>
              <a:t>(</a:t>
            </a:r>
            <a:r>
              <a:rPr lang="sr-Cyrl-CS" altLang="sr-Latn-RS" dirty="0" smtClean="0"/>
              <a:t>утицај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на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генетско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кодирање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или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ДНК</a:t>
            </a:r>
            <a:r>
              <a:rPr lang="en-US" altLang="sr-Latn-RS" dirty="0" smtClean="0"/>
              <a:t>)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/>
              <a:t>Умре </a:t>
            </a:r>
            <a:r>
              <a:rPr lang="en-US" altLang="sr-Latn-RS" dirty="0" smtClean="0"/>
              <a:t>(</a:t>
            </a:r>
            <a:r>
              <a:rPr lang="sr-Cyrl-CS" altLang="sr-Latn-RS" dirty="0" smtClean="0"/>
              <a:t>леталне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озледе</a:t>
            </a:r>
            <a:r>
              <a:rPr lang="en-US" altLang="sr-Latn-RS" dirty="0" smtClean="0"/>
              <a:t>, </a:t>
            </a:r>
            <a:r>
              <a:rPr lang="sr-Cyrl-CS" altLang="sr-Latn-RS" dirty="0" smtClean="0"/>
              <a:t>губитак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репродуктивне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способности</a:t>
            </a:r>
            <a:r>
              <a:rPr lang="en-US" altLang="sr-Latn-RS" dirty="0" smtClean="0"/>
              <a:t>)</a:t>
            </a:r>
          </a:p>
          <a:p>
            <a:pPr>
              <a:buFont typeface="Times New Roman" panose="02020603050405020304" pitchFamily="18" charset="0"/>
              <a:buNone/>
              <a:defRPr/>
            </a:pPr>
            <a:endParaRPr lang="sr-Latn-RS" dirty="0"/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500" smtClean="0"/>
              <a:t>Трудноћа и излагање јонизујућем зрачењу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2275" y="1484313"/>
            <a:ext cx="8228013" cy="504031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/>
              <a:t>Одлука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о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прекиду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трудноће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је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индивидуална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и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зависи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од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много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фактора</a:t>
            </a:r>
            <a:r>
              <a:rPr lang="en-US" altLang="sr-Latn-RS" dirty="0" smtClean="0"/>
              <a:t>. </a:t>
            </a:r>
            <a:r>
              <a:rPr lang="sr-Cyrl-CS" altLang="sr-Latn-RS" dirty="0" smtClean="0"/>
              <a:t>Медицински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гледано</a:t>
            </a:r>
            <a:r>
              <a:rPr lang="en-US" altLang="sr-Latn-RS" dirty="0" smtClean="0"/>
              <a:t>, </a:t>
            </a:r>
            <a:r>
              <a:rPr lang="sr-Cyrl-CS" altLang="sr-Latn-RS" dirty="0" smtClean="0"/>
              <a:t>фетална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доза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испод</a:t>
            </a:r>
            <a:r>
              <a:rPr lang="en-US" altLang="sr-Latn-RS" dirty="0" smtClean="0"/>
              <a:t> 100 </a:t>
            </a:r>
            <a:r>
              <a:rPr lang="en-US" altLang="sr-Latn-RS" dirty="0" err="1" smtClean="0"/>
              <a:t>mGy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није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индикација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за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прекид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трудноће</a:t>
            </a:r>
            <a:r>
              <a:rPr lang="en-US" altLang="sr-Latn-RS" dirty="0" smtClean="0"/>
              <a:t>.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/>
              <a:t>За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дозу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мању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или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једнаку</a:t>
            </a:r>
            <a:r>
              <a:rPr lang="en-US" altLang="sr-Latn-RS" dirty="0" smtClean="0"/>
              <a:t> 100 </a:t>
            </a:r>
            <a:r>
              <a:rPr lang="en-US" altLang="sr-Latn-RS" dirty="0" err="1" smtClean="0"/>
              <a:t>mGy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се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не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очекује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настанак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малформација</a:t>
            </a:r>
            <a:r>
              <a:rPr lang="en-US" altLang="sr-Latn-RS" dirty="0" smtClean="0"/>
              <a:t>, </a:t>
            </a:r>
            <a:r>
              <a:rPr lang="sr-Cyrl-CS" altLang="sr-Latn-RS" dirty="0" smtClean="0"/>
              <a:t>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ризик за настанак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канцера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изазваног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зрачењем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је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око</a:t>
            </a:r>
            <a:r>
              <a:rPr lang="en-US" altLang="sr-Latn-RS" dirty="0" smtClean="0"/>
              <a:t> 1:170. 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/>
              <a:t>Ризик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добивања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канцера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у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току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живота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без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изложености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додатном</a:t>
            </a:r>
            <a:r>
              <a:rPr lang="en-US" altLang="sr-Latn-RS" dirty="0" smtClean="0"/>
              <a:t> </a:t>
            </a:r>
            <a:r>
              <a:rPr lang="sr-Cyrl-CS" altLang="sr-Latn-RS" dirty="0" smtClean="0"/>
              <a:t>зрачењу износи</a:t>
            </a:r>
            <a:r>
              <a:rPr lang="en-US" altLang="sr-Latn-RS" dirty="0" smtClean="0"/>
              <a:t> 1:3</a:t>
            </a:r>
            <a:r>
              <a:rPr lang="sr-Cyrl-CS" altLang="sr-Latn-RS" dirty="0" smtClean="0"/>
              <a:t>.</a:t>
            </a:r>
          </a:p>
          <a:p>
            <a:pPr>
              <a:buFont typeface="Times New Roman" panose="02020603050405020304" pitchFamily="18" charset="0"/>
              <a:buNone/>
              <a:defRPr/>
            </a:pPr>
            <a:endParaRPr lang="sr-Latn-RS" dirty="0" smtClean="0"/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600" smtClean="0"/>
              <a:t>Трудноћа и излагање јонизујућем зрачењу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557338"/>
            <a:ext cx="8228013" cy="496728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800" dirty="0" smtClean="0"/>
              <a:t>Дозе јонизујућих зрачења у дијагностичке сврхе у нуклеарној медицини не могу бити узрок малформација плода и нису индикација за прекид трудноће (став националне комисије САД за заштиту од радијације)</a:t>
            </a:r>
          </a:p>
          <a:p>
            <a:pPr eaLnBrk="1" hangingPunct="1">
              <a:lnSpc>
                <a:spcPct val="16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800" dirty="0" smtClean="0"/>
              <a:t>Радиосензитивност фетуса је највећа 2.</a:t>
            </a:r>
            <a:r>
              <a:rPr lang="sr-Latn-RS" altLang="sr-Latn-RS" sz="2800" dirty="0" smtClean="0"/>
              <a:t>-</a:t>
            </a:r>
            <a:r>
              <a:rPr lang="sr-Cyrl-CS" altLang="sr-Latn-RS" sz="2800" dirty="0" smtClean="0"/>
              <a:t>4. недеље</a:t>
            </a:r>
          </a:p>
          <a:p>
            <a:pPr>
              <a:buFont typeface="Times New Roman" panose="02020603050405020304" pitchFamily="18" charset="0"/>
              <a:buNone/>
              <a:defRPr/>
            </a:pPr>
            <a:endParaRPr lang="sr-Latn-RS" dirty="0"/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298450"/>
            <a:ext cx="83947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71600"/>
            <a:ext cx="5486400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457200" y="1481138"/>
            <a:ext cx="8229600" cy="49958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200" b="1" dirty="0" smtClean="0">
                <a:latin typeface="Lucida Sans Unicode" panose="020B0602030504020204" pitchFamily="34" charset="0"/>
              </a:rPr>
              <a:t>Експозициона доза</a:t>
            </a:r>
            <a:r>
              <a:rPr lang="sr-Cyrl-CS" altLang="sr-Latn-RS" sz="2200" dirty="0" smtClean="0">
                <a:latin typeface="Lucida Sans Unicode" panose="020B0602030504020204" pitchFamily="34" charset="0"/>
              </a:rPr>
              <a:t>-нам д</a:t>
            </a:r>
            <a:r>
              <a:rPr lang="ru-RU" altLang="sr-Latn-RS" sz="2200" dirty="0" smtClean="0">
                <a:latin typeface="Lucida Sans Unicode" panose="020B0602030504020204" pitchFamily="34" charset="0"/>
              </a:rPr>
              <a:t>аје информацију колику јонизацију, односно колико наелектрисање прави у ваздуху радијација (x и гама зрачење) при проласку.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endParaRPr lang="sr-Cyrl-CS" altLang="sr-Latn-RS" sz="2200" dirty="0" smtClean="0"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200" dirty="0" smtClean="0">
                <a:latin typeface="Lucida Sans Unicode" panose="020B0602030504020204" pitchFamily="34" charset="0"/>
              </a:rPr>
              <a:t>Представља количину енергије зрачења апсорбовану у ваздуху, а измерена преко његове јонизације.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endParaRPr lang="sr-Cyrl-CS" altLang="sr-Latn-RS" sz="2200" dirty="0" smtClean="0"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200" dirty="0" smtClean="0">
                <a:latin typeface="Lucida Sans Unicode" panose="020B0602030504020204" pitchFamily="34" charset="0"/>
              </a:rPr>
              <a:t>Јединица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:</a:t>
            </a:r>
            <a:r>
              <a:rPr lang="sr-Cyrl-C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C/kg</a:t>
            </a:r>
            <a:r>
              <a:rPr lang="sr-Cyrl-C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(</a:t>
            </a:r>
            <a:r>
              <a:rPr lang="sr-Cyrl-CS" altLang="sr-Latn-RS" sz="2200" dirty="0" smtClean="0">
                <a:latin typeface="Lucida Sans Unicode" panose="020B0602030504020204" pitchFamily="34" charset="0"/>
              </a:rPr>
              <a:t>кулон по килограму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)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en-US" altLang="sr-Latn-RS" sz="2200" dirty="0" smtClean="0">
                <a:latin typeface="Lucida Sans Unicode" panose="020B0602030504020204" pitchFamily="34" charset="0"/>
              </a:rPr>
              <a:t>   </a:t>
            </a:r>
            <a:r>
              <a:rPr lang="sr-Cyrl-CS" altLang="sr-Latn-RS" sz="2200" dirty="0" smtClean="0">
                <a:latin typeface="Lucida Sans Unicode" panose="020B0602030504020204" pitchFamily="34" charset="0"/>
              </a:rPr>
              <a:t>количина зрачења која у 1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kg </a:t>
            </a:r>
            <a:r>
              <a:rPr lang="sr-Cyrl-CS" altLang="sr-Latn-RS" sz="2200" dirty="0" smtClean="0">
                <a:latin typeface="Lucida Sans Unicode" panose="020B0602030504020204" pitchFamily="34" charset="0"/>
              </a:rPr>
              <a:t>ваздуха може створити јоне истог знака укупног наелектрисања од 1С. 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200" i="1" dirty="0" smtClean="0">
                <a:latin typeface="Lucida Sans Unicode" panose="020B0602030504020204" pitchFamily="34" charset="0"/>
              </a:rPr>
              <a:t>Стара јединица: </a:t>
            </a:r>
            <a:r>
              <a:rPr lang="en-US" altLang="sr-Latn-RS" sz="2200" i="1" dirty="0" smtClean="0">
                <a:latin typeface="Lucida Sans Unicode" panose="020B0602030504020204" pitchFamily="34" charset="0"/>
              </a:rPr>
              <a:t>R </a:t>
            </a:r>
            <a:r>
              <a:rPr lang="sr-Cyrl-CS" altLang="sr-Latn-RS" sz="2200" i="1" dirty="0" smtClean="0">
                <a:latin typeface="Lucida Sans Unicode" panose="020B0602030504020204" pitchFamily="34" charset="0"/>
              </a:rPr>
              <a:t>(рентген)</a:t>
            </a:r>
            <a:r>
              <a:rPr lang="en-US" altLang="sr-Latn-RS" sz="2200" i="1" dirty="0" smtClean="0">
                <a:latin typeface="Lucida Sans Unicode" panose="020B0602030504020204" pitchFamily="34" charset="0"/>
              </a:rPr>
              <a:t> (Roentgen) 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en-US" altLang="sr-Latn-RS" sz="2200" i="1" dirty="0" smtClean="0">
                <a:latin typeface="Lucida Sans Unicode" panose="020B0602030504020204" pitchFamily="34" charset="0"/>
              </a:rPr>
              <a:t>	</a:t>
            </a:r>
            <a:r>
              <a:rPr lang="pt-BR" altLang="sr-Latn-RS" sz="2200" i="1" dirty="0" smtClean="0">
                <a:latin typeface="Lucida Sans Unicode" panose="020B0602030504020204" pitchFamily="34" charset="0"/>
              </a:rPr>
              <a:t>1 R = 2.58×10</a:t>
            </a:r>
            <a:r>
              <a:rPr lang="pt-BR" altLang="sr-Latn-RS" sz="2200" i="1" baseline="30000" dirty="0" smtClean="0">
                <a:latin typeface="Lucida Sans Unicode" panose="020B0602030504020204" pitchFamily="34" charset="0"/>
              </a:rPr>
              <a:t>−4 </a:t>
            </a:r>
            <a:r>
              <a:rPr lang="pt-BR" altLang="sr-Latn-RS" sz="2200" i="1" dirty="0" smtClean="0">
                <a:latin typeface="Lucida Sans Unicode" panose="020B0602030504020204" pitchFamily="34" charset="0"/>
              </a:rPr>
              <a:t>C/kg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endParaRPr lang="pt-BR" altLang="sr-Latn-RS" sz="2200" dirty="0" smtClean="0">
              <a:latin typeface="Lucida Sans Unicode" panose="020B0602030504020204" pitchFamily="34" charset="0"/>
            </a:endParaRPr>
          </a:p>
        </p:txBody>
      </p:sp>
      <p:sp>
        <p:nvSpPr>
          <p:cNvPr id="552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altLang="en-US" sz="4400" smtClean="0"/>
              <a:t>Експозициона доза</a:t>
            </a:r>
            <a:endParaRPr lang="en-US" altLang="en-US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229600" cy="4987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65125" indent="-254000">
              <a:tabLst>
                <a:tab pos="36512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36512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36512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36512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36512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6512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6512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6512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65125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solidFill>
                  <a:srgbClr val="FFFF00"/>
                </a:solidFill>
                <a:latin typeface="Lucida Sans Unicode" panose="020B0602030504020204" pitchFamily="34" charset="0"/>
              </a:rPr>
              <a:t>	</a:t>
            </a:r>
          </a:p>
          <a:p>
            <a:pPr marL="363538" indent="-255588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b="1" dirty="0" err="1" smtClean="0">
                <a:latin typeface="Lucida Sans Unicode" panose="020B0602030504020204" pitchFamily="34" charset="0"/>
              </a:rPr>
              <a:t>Апсорбована</a:t>
            </a:r>
            <a:r>
              <a:rPr lang="hr-HR" altLang="sr-Latn-RS" b="1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b="1" dirty="0" err="1" smtClean="0">
                <a:latin typeface="Lucida Sans Unicode" panose="020B0602030504020204" pitchFamily="34" charset="0"/>
              </a:rPr>
              <a:t>доза</a:t>
            </a:r>
            <a:r>
              <a:rPr lang="hr-HR" altLang="sr-Latn-RS" b="1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smtClean="0">
                <a:latin typeface="Lucida Sans Unicode" panose="020B0602030504020204" pitchFamily="34" charset="0"/>
              </a:rPr>
              <a:t>Д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–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однос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предате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енергије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smtClean="0">
                <a:latin typeface="Lucida Sans Unicode" panose="020B0602030504020204" pitchFamily="34" charset="0"/>
              </a:rPr>
              <a:t>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масе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m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озраченог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тела</a:t>
            </a:r>
            <a:endParaRPr lang="en-US" altLang="sr-Latn-RS" dirty="0" smtClean="0"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</a:rPr>
              <a:t>				D = </a:t>
            </a:r>
            <a:r>
              <a:rPr lang="el-G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Δ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E</a:t>
            </a:r>
            <a:r>
              <a:rPr lang="hr-HR" altLang="sr-Latn-RS" baseline="-25000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D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/m.</a:t>
            </a:r>
          </a:p>
          <a:p>
            <a:pPr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	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Јединица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је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Џул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по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килограму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названа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b="1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ГРЕЈ</a:t>
            </a:r>
            <a:r>
              <a:rPr lang="hr-HR" altLang="sr-Latn-RS" b="1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(GRAY), </a:t>
            </a:r>
          </a:p>
          <a:p>
            <a:pPr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				</a:t>
            </a:r>
            <a:r>
              <a:rPr lang="hr-HR" altLang="sr-Latn-RS" b="1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Gy = J/kg</a:t>
            </a:r>
            <a:endParaRPr lang="sr-Cyrl-RS" altLang="sr-Latn-RS" b="1" dirty="0" smtClean="0">
              <a:latin typeface="Lucida Sans Unicode" panose="020B0602030504020204" pitchFamily="34" charset="0"/>
              <a:ea typeface="+mn-ea"/>
              <a:cs typeface="Times New Roman" panose="02020603050405020304" pitchFamily="18" charset="0"/>
            </a:endParaRPr>
          </a:p>
          <a:p>
            <a:pPr eaLnBrk="1" hangingPunct="1">
              <a:spcBef>
                <a:spcPts val="400"/>
              </a:spcBef>
              <a:buSzPct val="68000"/>
              <a:defRPr/>
            </a:pPr>
            <a:endParaRPr lang="hr-HR" altLang="sr-Latn-RS" b="1" dirty="0" smtClean="0">
              <a:latin typeface="Lucida Sans Unicode" panose="020B0602030504020204" pitchFamily="34" charset="0"/>
              <a:ea typeface="+mn-ea"/>
              <a:cs typeface="Times New Roman" panose="02020603050405020304" pitchFamily="18" charset="0"/>
            </a:endParaRPr>
          </a:p>
          <a:p>
            <a:pPr marL="363538" indent="-255588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према</a:t>
            </a:r>
            <a:r>
              <a:rPr lang="en-US" altLang="sr-Latn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физичару</a:t>
            </a:r>
            <a:r>
              <a:rPr lang="en-US" altLang="sr-Latn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Louisu</a:t>
            </a:r>
            <a:r>
              <a:rPr lang="en-US" altLang="sr-Latn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Haroldu</a:t>
            </a:r>
            <a:r>
              <a:rPr lang="sr-Latn-CS" altLang="sr-Latn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 </a:t>
            </a:r>
            <a:r>
              <a:rPr lang="en-US" altLang="sr-Latn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Gray</a:t>
            </a:r>
            <a:r>
              <a:rPr lang="sr-Latn-CS" altLang="sr-Latn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anose="020B0602030504020204" pitchFamily="34" charset="0"/>
              </a:rPr>
              <a:t>-u</a:t>
            </a:r>
          </a:p>
          <a:p>
            <a:pPr eaLnBrk="1" hangingPunct="1">
              <a:spcBef>
                <a:spcPts val="400"/>
              </a:spcBef>
              <a:buSzPct val="68000"/>
              <a:defRPr/>
            </a:pPr>
            <a:r>
              <a:rPr lang="hr-HR" altLang="sr-Latn-RS" i="1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	***</a:t>
            </a:r>
            <a:r>
              <a:rPr lang="en-US" altLang="sr-Latn-RS" i="1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Стара</a:t>
            </a:r>
            <a:r>
              <a:rPr lang="hr-HR" altLang="sr-Latn-RS" i="1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i="1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јединица</a:t>
            </a:r>
            <a:r>
              <a:rPr lang="hr-HR" altLang="sr-Latn-RS" i="1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i="1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била</a:t>
            </a:r>
            <a:r>
              <a:rPr lang="hr-HR" altLang="sr-Latn-RS" i="1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i="1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је</a:t>
            </a:r>
            <a:r>
              <a:rPr lang="hr-HR" altLang="sr-Latn-RS" i="1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i="1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рад</a:t>
            </a:r>
            <a:r>
              <a:rPr lang="hr-HR" altLang="sr-Latn-RS" i="1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(rad = 10</a:t>
            </a:r>
            <a:r>
              <a:rPr lang="hr-HR" altLang="sr-Latn-RS" i="1" baseline="30000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–2</a:t>
            </a:r>
            <a:r>
              <a:rPr lang="hr-HR" altLang="sr-Latn-RS" i="1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Gy).***</a:t>
            </a:r>
          </a:p>
          <a:p>
            <a:pPr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</a:p>
        </p:txBody>
      </p:sp>
      <p:sp>
        <p:nvSpPr>
          <p:cNvPr id="573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600" smtClean="0"/>
              <a:t>Апсорбована доза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238125" y="1074738"/>
            <a:ext cx="8497888" cy="540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dirty="0" err="1" smtClean="0">
                <a:latin typeface="Lucida Sans Unicode" panose="020B0602030504020204" pitchFamily="34" charset="0"/>
              </a:rPr>
              <a:t>Биолошки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ефекат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процењује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се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према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препорукама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Међународне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комисије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за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радиолошку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заштиту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(ICRP)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тежинским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фактором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зрачења</a:t>
            </a:r>
            <a:endParaRPr lang="en-US" altLang="sr-Latn-RS" dirty="0" smtClean="0"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dirty="0" err="1" smtClean="0">
                <a:latin typeface="Lucida Sans Unicode" panose="020B0602030504020204" pitchFamily="34" charset="0"/>
              </a:rPr>
              <a:t>Тежински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фактор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W</a:t>
            </a:r>
            <a:r>
              <a:rPr lang="hr-HR" altLang="sr-Latn-RS" baseline="-25000" dirty="0" smtClean="0">
                <a:latin typeface="Lucida Sans Unicode" panose="020B0602030504020204" pitchFamily="34" charset="0"/>
              </a:rPr>
              <a:t>R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за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нека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зрачења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: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</a:rPr>
              <a:t>		-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фотонско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зрачење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			  </a:t>
            </a:r>
            <a:r>
              <a:rPr lang="en-US" altLang="sr-Latn-RS" dirty="0" smtClean="0">
                <a:latin typeface="Lucida Sans Unicode" panose="020B0602030504020204" pitchFamily="34" charset="0"/>
              </a:rPr>
              <a:t>  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1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</a:rPr>
              <a:t>		-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неутронско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зраче</a:t>
            </a:r>
            <a:r>
              <a:rPr lang="sr-Cyrl-RS" altLang="sr-Latn-RS" dirty="0" smtClean="0">
                <a:latin typeface="Lucida Sans Unicode" panose="020B0602030504020204" pitchFamily="34" charset="0"/>
              </a:rPr>
              <a:t>њ</a:t>
            </a:r>
            <a:r>
              <a:rPr lang="en-US" altLang="sr-Latn-RS" dirty="0" smtClean="0">
                <a:latin typeface="Lucida Sans Unicode" panose="020B0602030504020204" pitchFamily="34" charset="0"/>
              </a:rPr>
              <a:t>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			5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…20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		-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протонско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зрачење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			    5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		- </a:t>
            </a:r>
            <a:r>
              <a:rPr lang="el-G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α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-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зрачење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тешкојонско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зрачење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	   20</a:t>
            </a:r>
          </a:p>
          <a:p>
            <a:pPr algn="just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dirty="0" err="1" smtClean="0">
                <a:latin typeface="Lucida Sans Unicode" panose="020B0602030504020204" pitchFamily="34" charset="0"/>
              </a:rPr>
              <a:t>То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значи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,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да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ће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</a:rPr>
              <a:t>нпр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. </a:t>
            </a:r>
            <a:r>
              <a:rPr lang="el-G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α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-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зрачење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узроковати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око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20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пута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већи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биолошки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ефекат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него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једнака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доза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рендгенског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односно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гама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зрачења</a:t>
            </a:r>
            <a:r>
              <a:rPr lang="hr-HR" altLang="sr-Latn-RS" dirty="0" smtClean="0">
                <a:latin typeface="Lucida Sans Unicode" panose="020B0602030504020204" pitchFamily="34" charset="0"/>
                <a:ea typeface="+mn-ea"/>
                <a:cs typeface="Times New Roman" panose="02020603050405020304" pitchFamily="18" charset="0"/>
              </a:rPr>
              <a:t>!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531813" y="188913"/>
            <a:ext cx="8229600" cy="1141412"/>
          </a:xfrm>
        </p:spPr>
        <p:txBody>
          <a:bodyPr/>
          <a:lstStyle/>
          <a:p>
            <a:pPr algn="ctr"/>
            <a:r>
              <a:rPr lang="en-US" altLang="en-US" sz="3600" smtClean="0"/>
              <a:t>Извори јонизујућег зрачења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sz="half" idx="1"/>
          </p:nvPr>
        </p:nvSpPr>
        <p:spPr>
          <a:xfrm>
            <a:off x="487363" y="1268413"/>
            <a:ext cx="4037012" cy="518795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80000"/>
              </a:lnSpc>
              <a:buFont typeface="Times New Roman" panose="02020603050405020304" pitchFamily="18" charset="0"/>
              <a:buNone/>
              <a:defRPr/>
            </a:pPr>
            <a:r>
              <a:rPr lang="sr-Cyrl-RS" alt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Природни</a:t>
            </a:r>
          </a:p>
          <a:p>
            <a:pPr marL="0" indent="0">
              <a:lnSpc>
                <a:spcPct val="80000"/>
              </a:lnSpc>
              <a:buFont typeface="Times New Roman" panose="02020603050405020304" pitchFamily="18" charset="0"/>
              <a:buNone/>
              <a:defRPr/>
            </a:pPr>
            <a:endParaRPr lang="sr-Cyrl-RS" altLang="sr-Latn-RS" b="1" dirty="0" smtClean="0"/>
          </a:p>
          <a:p>
            <a:pPr marL="0" indent="0">
              <a:lnSpc>
                <a:spcPct val="150000"/>
              </a:lnSpc>
              <a:buFont typeface="Times New Roman" panose="02020603050405020304" pitchFamily="18" charset="0"/>
              <a:buNone/>
              <a:defRPr/>
            </a:pPr>
            <a:r>
              <a:rPr lang="sr-Cyrl-RS" altLang="sr-Latn-RS" sz="2100" dirty="0" smtClean="0"/>
              <a:t>-радионуклиди у литосфери, хидросфери, стенама, земљишту(</a:t>
            </a:r>
            <a:r>
              <a:rPr lang="sr-Cyrl-RS" altLang="sr-Latn-RS" sz="2100" baseline="30000" dirty="0" smtClean="0"/>
              <a:t>235</a:t>
            </a:r>
            <a:r>
              <a:rPr lang="sr-Latn-RS" altLang="sr-Latn-RS" sz="2100" dirty="0" smtClean="0"/>
              <a:t>U, </a:t>
            </a:r>
            <a:r>
              <a:rPr lang="sr-Latn-RS" altLang="sr-Latn-RS" sz="2100" baseline="30000" dirty="0" smtClean="0"/>
              <a:t>238</a:t>
            </a:r>
            <a:r>
              <a:rPr lang="sr-Latn-RS" altLang="sr-Latn-RS" sz="2100" dirty="0" smtClean="0"/>
              <a:t>U, </a:t>
            </a:r>
            <a:r>
              <a:rPr lang="sr-Latn-RS" altLang="sr-Latn-RS" sz="2100" baseline="30000" dirty="0" smtClean="0"/>
              <a:t>232</a:t>
            </a:r>
            <a:r>
              <a:rPr lang="sr-Latn-RS" altLang="sr-Latn-RS" sz="2100" dirty="0" smtClean="0"/>
              <a:t>Th, </a:t>
            </a:r>
            <a:r>
              <a:rPr lang="sr-Latn-RS" altLang="sr-Latn-RS" sz="2100" baseline="30000" dirty="0" smtClean="0"/>
              <a:t>40</a:t>
            </a:r>
            <a:r>
              <a:rPr lang="sr-Latn-RS" altLang="sr-Latn-RS" sz="2100" dirty="0" smtClean="0"/>
              <a:t>K</a:t>
            </a:r>
            <a:endParaRPr lang="sr-Cyrl-RS" altLang="sr-Latn-RS" sz="2100" dirty="0" smtClean="0"/>
          </a:p>
          <a:p>
            <a:pPr marL="0" indent="0">
              <a:lnSpc>
                <a:spcPct val="150000"/>
              </a:lnSpc>
              <a:buFont typeface="Times New Roman" panose="02020603050405020304" pitchFamily="18" charset="0"/>
              <a:buNone/>
              <a:defRPr/>
            </a:pPr>
            <a:r>
              <a:rPr lang="sr-Cyrl-RS" altLang="sr-Latn-RS" sz="2100" baseline="30000" dirty="0" smtClean="0"/>
              <a:t>222</a:t>
            </a:r>
            <a:r>
              <a:rPr lang="sr-Latn-RS" altLang="sr-Latn-RS" sz="2100" dirty="0" smtClean="0"/>
              <a:t>Rn</a:t>
            </a:r>
            <a:r>
              <a:rPr lang="sr-Cyrl-RS" altLang="sr-Latn-RS" sz="2100" dirty="0" smtClean="0"/>
              <a:t>-гас без укуса и мириса, 10х више у затвореним просторијама него на отвореном</a:t>
            </a:r>
          </a:p>
          <a:p>
            <a:pPr marL="0" indent="0">
              <a:lnSpc>
                <a:spcPct val="150000"/>
              </a:lnSpc>
              <a:buFont typeface="Times New Roman" panose="02020603050405020304" pitchFamily="18" charset="0"/>
              <a:buNone/>
              <a:defRPr/>
            </a:pPr>
            <a:r>
              <a:rPr lang="sr-Cyrl-RS" altLang="sr-Latn-RS" sz="2100" dirty="0" smtClean="0"/>
              <a:t>-космичко зрачење –електрони, протони и језгра лакших елемената огромних енергија</a:t>
            </a:r>
          </a:p>
          <a:p>
            <a:pPr marL="0" indent="0">
              <a:lnSpc>
                <a:spcPct val="150000"/>
              </a:lnSpc>
              <a:buFont typeface="Times New Roman" panose="02020603050405020304" pitchFamily="18" charset="0"/>
              <a:buNone/>
              <a:defRPr/>
            </a:pPr>
            <a:r>
              <a:rPr lang="sr-Cyrl-RS" altLang="sr-Latn-RS" sz="2100" dirty="0" smtClean="0"/>
              <a:t>Интеракцијом космичког зрачења са компонентама атмосфере настају </a:t>
            </a:r>
            <a:r>
              <a:rPr lang="sr-Cyrl-RS" altLang="sr-Latn-RS" sz="2100" baseline="30000" dirty="0" smtClean="0"/>
              <a:t>7</a:t>
            </a:r>
            <a:r>
              <a:rPr lang="sr-Cyrl-RS" altLang="sr-Latn-RS" sz="2100" dirty="0" smtClean="0"/>
              <a:t>Ве, </a:t>
            </a:r>
            <a:r>
              <a:rPr lang="sr-Cyrl-RS" altLang="sr-Latn-RS" sz="2100" baseline="30000" dirty="0" smtClean="0"/>
              <a:t>14</a:t>
            </a:r>
            <a:r>
              <a:rPr lang="sr-Cyrl-RS" altLang="sr-Latn-RS" sz="2100" dirty="0" smtClean="0"/>
              <a:t>С, </a:t>
            </a:r>
            <a:r>
              <a:rPr lang="sr-Cyrl-RS" altLang="sr-Latn-RS" sz="2100" baseline="30000" dirty="0" smtClean="0"/>
              <a:t>3</a:t>
            </a:r>
            <a:r>
              <a:rPr lang="sr-Cyrl-RS" altLang="sr-Latn-RS" sz="2100" dirty="0" smtClean="0"/>
              <a:t>Н</a:t>
            </a:r>
            <a:endParaRPr lang="sr-Latn-RS" altLang="sr-Latn-RS" sz="2100" dirty="0" smtClean="0"/>
          </a:p>
        </p:txBody>
      </p:sp>
      <p:sp>
        <p:nvSpPr>
          <p:cNvPr id="13316" name="Content Placeholder 4"/>
          <p:cNvSpPr>
            <a:spLocks noGrp="1"/>
          </p:cNvSpPr>
          <p:nvPr>
            <p:ph sz="half" idx="2"/>
          </p:nvPr>
        </p:nvSpPr>
        <p:spPr>
          <a:xfrm>
            <a:off x="4646613" y="1071563"/>
            <a:ext cx="4038600" cy="4933950"/>
          </a:xfrm>
        </p:spPr>
        <p:txBody>
          <a:bodyPr/>
          <a:lstStyle/>
          <a:p>
            <a:pPr marL="0" indent="0" algn="ctr">
              <a:buFont typeface="Times New Roman" panose="02020603050405020304" pitchFamily="18" charset="0"/>
              <a:buNone/>
              <a:defRPr/>
            </a:pPr>
            <a:r>
              <a:rPr lang="sr-Cyrl-RS" altLang="sr-Latn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Вештачки</a:t>
            </a:r>
          </a:p>
          <a:p>
            <a:pPr marL="0" indent="0">
              <a:buFont typeface="Times New Roman" panose="02020603050405020304" pitchFamily="18" charset="0"/>
              <a:buNone/>
              <a:defRPr/>
            </a:pPr>
            <a:endParaRPr lang="sr-Cyrl-RS" altLang="sr-Latn-RS" dirty="0" smtClean="0"/>
          </a:p>
          <a:p>
            <a:pPr marL="0" indent="0">
              <a:lnSpc>
                <a:spcPct val="150000"/>
              </a:lnSpc>
              <a:buFont typeface="Times New Roman" panose="02020603050405020304" pitchFamily="18" charset="0"/>
              <a:buNone/>
              <a:defRPr/>
            </a:pPr>
            <a:r>
              <a:rPr lang="sr-Cyrl-RS" altLang="sr-Latn-RS" dirty="0" smtClean="0"/>
              <a:t>-</a:t>
            </a:r>
            <a:r>
              <a:rPr lang="sr-Cyrl-RS" altLang="sr-Latn-RS" sz="1800" dirty="0" smtClean="0"/>
              <a:t>медицина</a:t>
            </a:r>
          </a:p>
          <a:p>
            <a:pPr marL="0" indent="0">
              <a:lnSpc>
                <a:spcPct val="150000"/>
              </a:lnSpc>
              <a:buFont typeface="Times New Roman" panose="02020603050405020304" pitchFamily="18" charset="0"/>
              <a:buNone/>
              <a:defRPr/>
            </a:pPr>
            <a:r>
              <a:rPr lang="sr-Cyrl-RS" altLang="sr-Latn-RS" sz="1800" dirty="0" smtClean="0"/>
              <a:t>-индустрија</a:t>
            </a:r>
          </a:p>
          <a:p>
            <a:pPr marL="0" indent="0">
              <a:lnSpc>
                <a:spcPct val="150000"/>
              </a:lnSpc>
              <a:buFont typeface="Times New Roman" panose="02020603050405020304" pitchFamily="18" charset="0"/>
              <a:buNone/>
              <a:defRPr/>
            </a:pPr>
            <a:r>
              <a:rPr lang="sr-Cyrl-RS" altLang="sr-Latn-RS" sz="1800" dirty="0" smtClean="0"/>
              <a:t>-истраживачки центри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179388" y="1335088"/>
            <a:ext cx="8507412" cy="526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sz="1600" dirty="0" err="1" smtClean="0">
                <a:latin typeface="Lucida Sans Unicode" panose="020B0602030504020204" pitchFamily="34" charset="0"/>
              </a:rPr>
              <a:t>Биолошки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ефекат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јонизујућег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зрачења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ближе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се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процењује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кориговањем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измерене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апсорбоване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дозе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D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тежинским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фактором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W</a:t>
            </a:r>
            <a:r>
              <a:rPr lang="hr-HR" altLang="sr-Latn-RS" sz="1600" baseline="-25000" dirty="0" smtClean="0">
                <a:latin typeface="Lucida Sans Unicode" panose="020B0602030504020204" pitchFamily="34" charset="0"/>
              </a:rPr>
              <a:t>R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примењено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зрачење</a:t>
            </a:r>
            <a:endParaRPr lang="en-US" altLang="sr-Latn-RS" sz="1600" dirty="0" smtClean="0">
              <a:latin typeface="Lucida Sans Unicode" panose="020B0602030504020204" pitchFamily="34" charset="0"/>
            </a:endParaRPr>
          </a:p>
          <a:p>
            <a:pPr algn="just"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sz="1600" b="1" dirty="0" err="1" smtClean="0">
                <a:latin typeface="Lucida Sans Unicode" panose="020B0602030504020204" pitchFamily="34" charset="0"/>
              </a:rPr>
              <a:t>Еквивалентна</a:t>
            </a:r>
            <a:r>
              <a:rPr lang="hr-HR" altLang="sr-Latn-RS" sz="1600" b="1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b="1" dirty="0" err="1" smtClean="0">
                <a:latin typeface="Lucida Sans Unicode" panose="020B0602030504020204" pitchFamily="34" charset="0"/>
              </a:rPr>
              <a:t>доза</a:t>
            </a:r>
            <a:r>
              <a:rPr lang="hr-HR" altLang="sr-Latn-RS" sz="1600" b="1" dirty="0" smtClean="0">
                <a:latin typeface="Lucida Sans Unicode" panose="020B0602030504020204" pitchFamily="34" charset="0"/>
              </a:rPr>
              <a:t> 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H</a:t>
            </a:r>
            <a:r>
              <a:rPr lang="hr-HR" altLang="sr-Latn-RS" sz="1600" baseline="-25000" dirty="0" smtClean="0">
                <a:latin typeface="Lucida Sans Unicode" panose="020B0602030504020204" pitchFamily="34" charset="0"/>
              </a:rPr>
              <a:t>TR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(engl. equivalent dose)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биолошки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ефекат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зрачења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R </a:t>
            </a:r>
            <a:r>
              <a:rPr lang="en-US" altLang="sr-Latn-RS" sz="1600" dirty="0" smtClean="0">
                <a:latin typeface="Lucida Sans Unicode" panose="020B0602030504020204" pitchFamily="34" charset="0"/>
              </a:rPr>
              <a:t>у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ткиву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T –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умножак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тежинског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фактора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smtClean="0">
                <a:latin typeface="Lucida Sans Unicode" panose="020B0602030504020204" pitchFamily="34" charset="0"/>
              </a:rPr>
              <a:t>и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апсорбоване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дозе</a:t>
            </a:r>
            <a:endParaRPr lang="en-US" altLang="sr-Latn-RS" sz="1600" dirty="0" smtClean="0">
              <a:latin typeface="Lucida Sans Unicode" panose="020B0602030504020204" pitchFamily="34" charset="0"/>
            </a:endParaRPr>
          </a:p>
          <a:p>
            <a:pPr marL="365125" indent="-254000" eaLnBrk="1" hangingPunct="1">
              <a:lnSpc>
                <a:spcPct val="150000"/>
              </a:lnSpc>
              <a:spcBef>
                <a:spcPts val="400"/>
              </a:spcBef>
              <a:buSzPct val="68000"/>
              <a:defRPr/>
            </a:pPr>
            <a:r>
              <a:rPr lang="hr-HR" altLang="sr-Latn-RS" sz="1600" dirty="0" smtClean="0">
                <a:latin typeface="Lucida Sans Unicode" panose="020B0602030504020204" pitchFamily="34" charset="0"/>
              </a:rPr>
              <a:t>				</a:t>
            </a:r>
            <a:r>
              <a:rPr lang="hr-HR" altLang="sr-Latn-RS" sz="1600" b="1" dirty="0" smtClean="0">
                <a:latin typeface="Lucida Sans Unicode" panose="020B0602030504020204" pitchFamily="34" charset="0"/>
              </a:rPr>
              <a:t>      H</a:t>
            </a:r>
            <a:r>
              <a:rPr lang="hr-HR" altLang="sr-Latn-RS" sz="1600" b="1" baseline="-25000" dirty="0" smtClean="0">
                <a:latin typeface="Lucida Sans Unicode" panose="020B0602030504020204" pitchFamily="34" charset="0"/>
              </a:rPr>
              <a:t>TR</a:t>
            </a:r>
            <a:r>
              <a:rPr lang="hr-HR" altLang="sr-Latn-RS" sz="1600" b="1" dirty="0" smtClean="0">
                <a:latin typeface="Lucida Sans Unicode" panose="020B0602030504020204" pitchFamily="34" charset="0"/>
              </a:rPr>
              <a:t> = W</a:t>
            </a:r>
            <a:r>
              <a:rPr lang="hr-HR" altLang="sr-Latn-RS" sz="1600" b="1" baseline="-25000" dirty="0" smtClean="0">
                <a:latin typeface="Lucida Sans Unicode" panose="020B0602030504020204" pitchFamily="34" charset="0"/>
              </a:rPr>
              <a:t>R</a:t>
            </a:r>
            <a:r>
              <a:rPr lang="hr-HR" altLang="sr-Latn-RS" sz="1600" b="1" dirty="0" smtClean="0">
                <a:latin typeface="Lucida Sans Unicode" panose="020B0602030504020204" pitchFamily="34" charset="0"/>
              </a:rPr>
              <a:t> D</a:t>
            </a:r>
            <a:r>
              <a:rPr lang="hr-HR" altLang="sr-Latn-RS" sz="1600" b="1" baseline="-25000" dirty="0" smtClean="0">
                <a:latin typeface="Lucida Sans Unicode" panose="020B0602030504020204" pitchFamily="34" charset="0"/>
              </a:rPr>
              <a:t>T,R</a:t>
            </a:r>
          </a:p>
          <a:p>
            <a:pPr algn="just"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sz="1600" dirty="0" err="1" smtClean="0">
                <a:latin typeface="Lucida Sans Unicode" panose="020B0602030504020204" pitchFamily="34" charset="0"/>
              </a:rPr>
              <a:t>Јединица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је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такође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Џул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по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килограму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,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назван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b="1" dirty="0" err="1" smtClean="0">
                <a:latin typeface="Lucida Sans Unicode" panose="020B0602030504020204" pitchFamily="34" charset="0"/>
              </a:rPr>
              <a:t>СИВЕРТ</a:t>
            </a:r>
            <a:r>
              <a:rPr lang="hr-HR" altLang="sr-Latn-RS" sz="1600" b="1" dirty="0" smtClean="0">
                <a:latin typeface="Lucida Sans Unicode" panose="020B0602030504020204" pitchFamily="34" charset="0"/>
              </a:rPr>
              <a:t> (SIEVERT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, oznaka Sv),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тј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. </a:t>
            </a:r>
            <a:r>
              <a:rPr lang="hr-HR" altLang="sr-Latn-RS" sz="1600" b="1" dirty="0" smtClean="0">
                <a:latin typeface="Lucida Sans Unicode" panose="020B0602030504020204" pitchFamily="34" charset="0"/>
              </a:rPr>
              <a:t>Sv = J/kg</a:t>
            </a:r>
            <a:r>
              <a:rPr lang="en-US" altLang="sr-Latn-RS" sz="1600" dirty="0" smtClean="0">
                <a:latin typeface="Lucida Sans Unicode" panose="020B0602030504020204" pitchFamily="34" charset="0"/>
              </a:rPr>
              <a:t>,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према</a:t>
            </a:r>
            <a:r>
              <a:rPr lang="en-US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медицинском</a:t>
            </a:r>
            <a:r>
              <a:rPr lang="sr-Latn-CS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физичару</a:t>
            </a:r>
            <a:r>
              <a:rPr lang="en-US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Rolfu</a:t>
            </a:r>
            <a:r>
              <a:rPr lang="en-US" altLang="sr-Latn-RS" sz="1600" dirty="0" smtClean="0">
                <a:latin typeface="Lucida Sans Unicode" panose="020B0602030504020204" pitchFamily="34" charset="0"/>
              </a:rPr>
              <a:t> Sievert</a:t>
            </a:r>
            <a:r>
              <a:rPr lang="sr-Latn-CS" altLang="sr-Latn-RS" sz="1600" dirty="0" smtClean="0">
                <a:latin typeface="Lucida Sans Unicode" panose="020B0602030504020204" pitchFamily="34" charset="0"/>
              </a:rPr>
              <a:t>-</a:t>
            </a:r>
            <a:r>
              <a:rPr lang="en-US" altLang="sr-Latn-RS" sz="1600" dirty="0" smtClean="0">
                <a:latin typeface="Lucida Sans Unicode" panose="020B0602030504020204" pitchFamily="34" charset="0"/>
              </a:rPr>
              <a:t>u</a:t>
            </a:r>
          </a:p>
          <a:p>
            <a:pPr marL="365125" indent="-254000" eaLnBrk="1" hangingPunct="1">
              <a:lnSpc>
                <a:spcPct val="150000"/>
              </a:lnSpc>
              <a:spcBef>
                <a:spcPts val="400"/>
              </a:spcBef>
              <a:buSzPct val="68000"/>
              <a:defRPr/>
            </a:pPr>
            <a:r>
              <a:rPr lang="hr-HR" altLang="sr-Latn-RS" sz="1600" dirty="0" smtClean="0">
                <a:latin typeface="Lucida Sans Unicode" panose="020B0602030504020204" pitchFamily="34" charset="0"/>
              </a:rPr>
              <a:t>	</a:t>
            </a:r>
            <a:r>
              <a:rPr lang="hr-HR" altLang="sr-Latn-RS" sz="1600" i="1" dirty="0" smtClean="0">
                <a:latin typeface="Lucida Sans Unicode" panose="020B0602030504020204" pitchFamily="34" charset="0"/>
              </a:rPr>
              <a:t>***</a:t>
            </a:r>
            <a:r>
              <a:rPr lang="en-US" altLang="sr-Latn-RS" sz="1600" i="1" dirty="0" err="1" smtClean="0">
                <a:latin typeface="Lucida Sans Unicode" panose="020B0602030504020204" pitchFamily="34" charset="0"/>
              </a:rPr>
              <a:t>Стара</a:t>
            </a:r>
            <a:r>
              <a:rPr lang="hr-HR" altLang="sr-Latn-RS" sz="1600" i="1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i="1" dirty="0" err="1" smtClean="0">
                <a:latin typeface="Lucida Sans Unicode" panose="020B0602030504020204" pitchFamily="34" charset="0"/>
              </a:rPr>
              <a:t>јединица</a:t>
            </a:r>
            <a:r>
              <a:rPr lang="hr-HR" altLang="sr-Latn-RS" sz="1600" i="1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i="1" dirty="0" err="1" smtClean="0">
                <a:latin typeface="Lucida Sans Unicode" panose="020B0602030504020204" pitchFamily="34" charset="0"/>
              </a:rPr>
              <a:t>била</a:t>
            </a:r>
            <a:r>
              <a:rPr lang="hr-HR" altLang="sr-Latn-RS" sz="1600" i="1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i="1" dirty="0" err="1" smtClean="0">
                <a:latin typeface="Lucida Sans Unicode" panose="020B0602030504020204" pitchFamily="34" charset="0"/>
              </a:rPr>
              <a:t>је</a:t>
            </a:r>
            <a:r>
              <a:rPr lang="hr-HR" altLang="sr-Latn-RS" sz="1600" i="1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i="1" dirty="0" err="1" smtClean="0">
                <a:latin typeface="Lucida Sans Unicode" panose="020B0602030504020204" pitchFamily="34" charset="0"/>
              </a:rPr>
              <a:t>рем</a:t>
            </a:r>
            <a:r>
              <a:rPr lang="hr-HR" altLang="sr-Latn-RS" sz="1600" i="1" dirty="0" smtClean="0">
                <a:latin typeface="Lucida Sans Unicode" panose="020B0602030504020204" pitchFamily="34" charset="0"/>
              </a:rPr>
              <a:t> (rem = 10</a:t>
            </a:r>
            <a:r>
              <a:rPr lang="hr-HR" altLang="sr-Latn-RS" sz="1600" i="1" baseline="30000" dirty="0" smtClean="0">
                <a:latin typeface="Lucida Sans Unicode" panose="020B0602030504020204" pitchFamily="34" charset="0"/>
              </a:rPr>
              <a:t>–2</a:t>
            </a:r>
            <a:r>
              <a:rPr lang="hr-HR" altLang="sr-Latn-RS" sz="1600" i="1" dirty="0" smtClean="0">
                <a:latin typeface="Lucida Sans Unicode" panose="020B0602030504020204" pitchFamily="34" charset="0"/>
              </a:rPr>
              <a:t> Sv)***</a:t>
            </a:r>
          </a:p>
          <a:p>
            <a:pPr marL="365125" indent="-254000" eaLnBrk="1" hangingPunct="1">
              <a:lnSpc>
                <a:spcPct val="150000"/>
              </a:lnSpc>
              <a:spcBef>
                <a:spcPts val="400"/>
              </a:spcBef>
              <a:buSzPct val="68000"/>
              <a:defRPr/>
            </a:pPr>
            <a:endParaRPr lang="sr-Cyrl-RS" altLang="sr-Latn-RS" sz="1600" b="1" dirty="0" smtClean="0">
              <a:latin typeface="Lucida Sans Unicode" panose="020B0602030504020204" pitchFamily="34" charset="0"/>
            </a:endParaRPr>
          </a:p>
          <a:p>
            <a:pPr marL="365125" indent="-254000" eaLnBrk="1" hangingPunct="1">
              <a:lnSpc>
                <a:spcPct val="150000"/>
              </a:lnSpc>
              <a:spcBef>
                <a:spcPts val="400"/>
              </a:spcBef>
              <a:buSzPct val="68000"/>
              <a:defRPr/>
            </a:pPr>
            <a:r>
              <a:rPr lang="en-US" altLang="sr-Latn-RS" sz="1600" b="1" dirty="0" smtClean="0">
                <a:latin typeface="Lucida Sans Unicode" panose="020B0602030504020204" pitchFamily="34" charset="0"/>
              </a:rPr>
              <a:t>НАПОМЕНА</a:t>
            </a:r>
            <a:r>
              <a:rPr lang="hr-HR" altLang="sr-Latn-RS" sz="1600" b="1" dirty="0" smtClean="0">
                <a:latin typeface="Lucida Sans Unicode" panose="020B0602030504020204" pitchFamily="34" charset="0"/>
              </a:rPr>
              <a:t>!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Јединице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обе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дозе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су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hr-HR" altLang="sr-Latn-RS" sz="1600" b="1" dirty="0" smtClean="0">
                <a:latin typeface="Lucida Sans Unicode" panose="020B0602030504020204" pitchFamily="34" charset="0"/>
              </a:rPr>
              <a:t>J/kg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,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али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се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важности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људско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здравље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спречава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њихова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замена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посебним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називима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: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апсорбовану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дозу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греј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(</a:t>
            </a:r>
            <a:r>
              <a:rPr lang="en-US" altLang="sr-Latn-RS" sz="1600" dirty="0" smtClean="0">
                <a:latin typeface="Lucida Sans Unicode" panose="020B0602030504020204" pitchFamily="34" charset="0"/>
              </a:rPr>
              <a:t>G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y), </a:t>
            </a:r>
            <a:r>
              <a:rPr lang="en-US" altLang="sr-Latn-RS" sz="1600" dirty="0" smtClean="0">
                <a:latin typeface="Lucida Sans Unicode" panose="020B0602030504020204" pitchFamily="34" charset="0"/>
              </a:rPr>
              <a:t>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за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еквивалентну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дозу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Сиверт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 (</a:t>
            </a:r>
            <a:r>
              <a:rPr lang="en-US" altLang="sr-Latn-RS" sz="1600" dirty="0" err="1" smtClean="0">
                <a:latin typeface="Lucida Sans Unicode" panose="020B0602030504020204" pitchFamily="34" charset="0"/>
              </a:rPr>
              <a:t>Sv</a:t>
            </a:r>
            <a:r>
              <a:rPr lang="hr-HR" altLang="sr-Latn-RS" sz="1600" dirty="0" smtClean="0">
                <a:latin typeface="Lucida Sans Unicode" panose="020B0602030504020204" pitchFamily="34" charset="0"/>
              </a:rPr>
              <a:t>)!!! </a:t>
            </a:r>
          </a:p>
        </p:txBody>
      </p:sp>
      <p:sp>
        <p:nvSpPr>
          <p:cNvPr id="61443" name="Title 1"/>
          <p:cNvSpPr>
            <a:spLocks noGrp="1"/>
          </p:cNvSpPr>
          <p:nvPr>
            <p:ph type="title"/>
          </p:nvPr>
        </p:nvSpPr>
        <p:spPr>
          <a:xfrm>
            <a:off x="458788" y="44450"/>
            <a:ext cx="8228012" cy="1141413"/>
          </a:xfrm>
        </p:spPr>
        <p:txBody>
          <a:bodyPr/>
          <a:lstStyle/>
          <a:p>
            <a:pPr algn="ctr"/>
            <a:r>
              <a:rPr lang="en-US" altLang="en-US" smtClean="0"/>
              <a:t>Еквивалентна доза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pic>
        <p:nvPicPr>
          <p:cNvPr id="634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621088"/>
            <a:ext cx="2822575" cy="10636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3493" name="Text Box 4"/>
          <p:cNvSpPr txBox="1">
            <a:spLocks noChangeArrowheads="1"/>
          </p:cNvSpPr>
          <p:nvPr/>
        </p:nvSpPr>
        <p:spPr bwMode="auto">
          <a:xfrm>
            <a:off x="452438" y="1052513"/>
            <a:ext cx="8583612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0000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Нису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сва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ткива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органи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подједнако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осетљиви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на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дејство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зрачења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.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Тежински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фактор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W</a:t>
            </a:r>
            <a:r>
              <a:rPr lang="sr-Latn-CS" altLang="en-US" sz="2200" baseline="-25000">
                <a:solidFill>
                  <a:srgbClr val="000000"/>
                </a:solidFill>
                <a:latin typeface="Lucida Sans Unicode" panose="020B0602030504020204" pitchFamily="34" charset="0"/>
              </a:rPr>
              <a:t>T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рефлектује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различиту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осетљивост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на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зрачење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различитих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ткива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органа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  <a:buSzPct val="68000"/>
            </a:pP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Апликација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оба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тежинска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фактора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,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за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врсту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радијације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(W</a:t>
            </a:r>
            <a:r>
              <a:rPr lang="sr-Latn-CS" altLang="en-US" sz="2200" baseline="-25000">
                <a:solidFill>
                  <a:srgbClr val="000000"/>
                </a:solidFill>
                <a:latin typeface="Lucida Sans Unicode" panose="020B0602030504020204" pitchFamily="34" charset="0"/>
              </a:rPr>
              <a:t>R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)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за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врсту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ткива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(W</a:t>
            </a:r>
            <a:r>
              <a:rPr lang="sr-Latn-CS" altLang="en-US" sz="2200" baseline="-25000">
                <a:solidFill>
                  <a:srgbClr val="000000"/>
                </a:solidFill>
                <a:latin typeface="Lucida Sans Unicode" panose="020B0602030504020204" pitchFamily="34" charset="0"/>
              </a:rPr>
              <a:t>T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),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даје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ефективну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дозу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(E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ffective dose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)</a:t>
            </a:r>
          </a:p>
          <a:p>
            <a:pPr eaLnBrk="1" hangingPunct="1">
              <a:lnSpc>
                <a:spcPct val="150000"/>
              </a:lnSpc>
              <a:buSzPct val="68000"/>
            </a:pPr>
            <a:endParaRPr lang="sr-Latn-CS" altLang="en-US" sz="2200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lnSpc>
                <a:spcPct val="150000"/>
              </a:lnSpc>
              <a:buSzPct val="68000"/>
            </a:pP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Где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је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ефективна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доза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, (W</a:t>
            </a:r>
            <a:r>
              <a:rPr lang="sr-Latn-CS" altLang="en-US" sz="2200" baseline="-25000">
                <a:solidFill>
                  <a:srgbClr val="000000"/>
                </a:solidFill>
                <a:latin typeface="Lucida Sans Unicode" panose="020B0602030504020204" pitchFamily="34" charset="0"/>
              </a:rPr>
              <a:t>R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)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(W</a:t>
            </a:r>
            <a:r>
              <a:rPr lang="sr-Latn-CS" altLang="en-US" sz="2200" baseline="-25000">
                <a:solidFill>
                  <a:srgbClr val="000000"/>
                </a:solidFill>
                <a:latin typeface="Lucida Sans Unicode" panose="020B0602030504020204" pitchFamily="34" charset="0"/>
              </a:rPr>
              <a:t>T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)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су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тежински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фактори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за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радијацију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ткиво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,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(D</a:t>
            </a:r>
            <a:r>
              <a:rPr lang="sr-Latn-CS" altLang="en-US" sz="2200" baseline="-25000">
                <a:solidFill>
                  <a:srgbClr val="000000"/>
                </a:solidFill>
                <a:latin typeface="Lucida Sans Unicode" panose="020B0602030504020204" pitchFamily="34" charset="0"/>
              </a:rPr>
              <a:t>T,R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)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је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средња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апсорбована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доза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ткиву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или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органу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Т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при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дејству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радијације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R. </a:t>
            </a:r>
          </a:p>
          <a:p>
            <a:pPr eaLnBrk="1" hangingPunct="1">
              <a:lnSpc>
                <a:spcPct val="150000"/>
              </a:lnSpc>
              <a:buSzPct val="68000"/>
            </a:pP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Јединица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је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Џул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по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килограму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(J/kg),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односно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Сиверт</a:t>
            </a:r>
            <a:r>
              <a:rPr lang="sr-Latn-CS" altLang="en-US" sz="2200">
                <a:solidFill>
                  <a:srgbClr val="000000"/>
                </a:solidFill>
                <a:latin typeface="Lucida Sans Unicode" panose="020B0602030504020204" pitchFamily="34" charset="0"/>
              </a:rPr>
              <a:t> (Sv)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en-US" altLang="en-US" sz="2200">
              <a:solidFill>
                <a:srgbClr val="000000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634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993775"/>
          </a:xfrm>
        </p:spPr>
        <p:txBody>
          <a:bodyPr/>
          <a:lstStyle/>
          <a:p>
            <a:pPr algn="ctr"/>
            <a:r>
              <a:rPr lang="en-US" altLang="en-US" smtClean="0"/>
              <a:t>Ефективна доза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altLang="en-US" smtClean="0"/>
              <a:t>Ткивни тежински фактор</a:t>
            </a:r>
            <a:endParaRPr lang="en-US" altLang="en-US" smtClean="0"/>
          </a:p>
        </p:txBody>
      </p:sp>
      <p:sp>
        <p:nvSpPr>
          <p:cNvPr id="75779" name="Content Placeholder 3"/>
          <p:cNvSpPr>
            <a:spLocks noGrp="1"/>
          </p:cNvSpPr>
          <p:nvPr>
            <p:ph idx="1"/>
          </p:nvPr>
        </p:nvSpPr>
        <p:spPr>
          <a:xfrm>
            <a:off x="457200" y="1481138"/>
            <a:ext cx="8228013" cy="144303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defRPr/>
            </a:pPr>
            <a:r>
              <a:rPr lang="sr-Cyrl-RS" altLang="en-US" dirty="0" smtClean="0"/>
              <a:t>бездимензиони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фактор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који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се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користи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у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заштити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од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јонизујућих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зрачења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да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би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се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узела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у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обзир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различита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осетљивост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појединих</a:t>
            </a:r>
            <a:r>
              <a:rPr lang="en-US" altLang="en-US" dirty="0" smtClean="0"/>
              <a:t> </a:t>
            </a:r>
            <a:r>
              <a:rPr lang="sr-Cyrl-RS" altLang="en-US" dirty="0" smtClean="0"/>
              <a:t>органа</a:t>
            </a:r>
            <a:endParaRPr lang="en-US" altLang="en-US" dirty="0" smtClean="0"/>
          </a:p>
        </p:txBody>
      </p:sp>
      <p:pic>
        <p:nvPicPr>
          <p:cNvPr id="6554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56" r="2313"/>
          <a:stretch>
            <a:fillRect/>
          </a:stretch>
        </p:blipFill>
        <p:spPr bwMode="auto">
          <a:xfrm>
            <a:off x="1116013" y="3068638"/>
            <a:ext cx="6985000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6656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229600" cy="62960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sz="2200" dirty="0" err="1" smtClean="0">
                <a:latin typeface="Lucida Sans Unicode" panose="020B0602030504020204" pitchFamily="34" charset="0"/>
              </a:rPr>
              <a:t>Ефективна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доза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је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у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ствари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мера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ризика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од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штетних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ефеката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јонизујућег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зрачења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.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Другим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речима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,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ефективна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доза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нам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служи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за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поређење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стохастичког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ризика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(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карциногенеза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и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хередитарни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ефекти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)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код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неуниформне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експозиције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јонизујућем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зрачењу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са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ризиком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који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постоји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код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униформног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излагања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целог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тела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sz="2200" dirty="0" err="1" smtClean="0">
                <a:latin typeface="Lucida Sans Unicode" panose="020B0602030504020204" pitchFamily="34" charset="0"/>
              </a:rPr>
              <a:t>Како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је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тежински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фактор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зрачења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за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јонизујућа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зрачења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која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се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користе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у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медицини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(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осим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врло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ретких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случајева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)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једнак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јединици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,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онда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је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апсорбована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доза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у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mGy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једнака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еквивалентној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дози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 у </a:t>
            </a:r>
            <a:r>
              <a:rPr lang="en-US" altLang="sr-Latn-RS" sz="2200" dirty="0" err="1" smtClean="0">
                <a:latin typeface="Lucida Sans Unicode" panose="020B0602030504020204" pitchFamily="34" charset="0"/>
              </a:rPr>
              <a:t>mSv</a:t>
            </a:r>
            <a:r>
              <a:rPr lang="en-US" altLang="sr-Latn-RS" sz="2200" dirty="0" smtClean="0">
                <a:latin typeface="Lucida Sans Unicode" panose="020B0602030504020204" pitchFamily="34" charset="0"/>
              </a:rPr>
              <a:t>.</a:t>
            </a:r>
          </a:p>
          <a:p>
            <a:pPr marL="365125" indent="-254000" eaLnBrk="1" hangingPunct="1">
              <a:lnSpc>
                <a:spcPct val="80000"/>
              </a:lnSpc>
              <a:spcBef>
                <a:spcPts val="400"/>
              </a:spcBef>
              <a:buSzPct val="68000"/>
              <a:defRPr/>
            </a:pPr>
            <a:endParaRPr lang="en-US" altLang="sr-Latn-RS" sz="2200" dirty="0" smtClean="0">
              <a:latin typeface="Lucida Sans Unicode" panose="020B0602030504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1481138"/>
            <a:ext cx="503555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86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207963"/>
            <a:ext cx="7858125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334000"/>
            <a:ext cx="136842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06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mtClean="0"/>
              <a:t>Мере заштите</a:t>
            </a:r>
          </a:p>
        </p:txBody>
      </p:sp>
      <p:sp>
        <p:nvSpPr>
          <p:cNvPr id="7066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ru-RU" altLang="en-US" smtClean="0"/>
              <a:t>Заштита пацијената</a:t>
            </a:r>
          </a:p>
          <a:p>
            <a:pPr eaLnBrk="1" hangingPunct="1"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ru-RU" altLang="en-US" smtClean="0"/>
              <a:t>Заштита професионално изложеног особља</a:t>
            </a:r>
          </a:p>
          <a:p>
            <a:pPr eaLnBrk="1" hangingPunct="1"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 smtClean="0"/>
              <a:t>Заштита популације</a:t>
            </a:r>
          </a:p>
          <a:p>
            <a:pPr eaLnBrk="1" hangingPunct="1">
              <a:buClr>
                <a:srgbClr val="2DA2BF"/>
              </a:buClr>
              <a:buSzPct val="68000"/>
              <a:buFont typeface="Times New Roman" panose="02020603050405020304" pitchFamily="18" charset="0"/>
              <a:buNone/>
            </a:pPr>
            <a:endParaRPr lang="en-US" altLang="en-US" smtClean="0"/>
          </a:p>
          <a:p>
            <a:pPr eaLnBrk="1" hangingPunct="1"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mtClean="0"/>
              <a:t>Циљ</a:t>
            </a:r>
            <a:r>
              <a:rPr lang="en-US" altLang="en-US" smtClean="0"/>
              <a:t> :</a:t>
            </a:r>
            <a:r>
              <a:rPr lang="sr-Cyrl-CS" altLang="en-US" smtClean="0"/>
              <a:t>Да</a:t>
            </a:r>
            <a:r>
              <a:rPr lang="en-US" altLang="en-US" smtClean="0"/>
              <a:t> </a:t>
            </a:r>
            <a:r>
              <a:rPr lang="sr-Cyrl-CS" altLang="en-US" smtClean="0"/>
              <a:t>се</a:t>
            </a:r>
            <a:r>
              <a:rPr lang="en-US" altLang="en-US" smtClean="0"/>
              <a:t> </a:t>
            </a:r>
            <a:r>
              <a:rPr lang="sr-Cyrl-CS" altLang="en-US" smtClean="0"/>
              <a:t>потпуно</a:t>
            </a:r>
            <a:r>
              <a:rPr lang="en-US" altLang="en-US" smtClean="0"/>
              <a:t> </a:t>
            </a:r>
            <a:r>
              <a:rPr lang="sr-Cyrl-CS" altLang="en-US" smtClean="0"/>
              <a:t>елиминишу</a:t>
            </a:r>
            <a:r>
              <a:rPr lang="en-US" altLang="en-US" smtClean="0"/>
              <a:t> </a:t>
            </a:r>
            <a:r>
              <a:rPr lang="sr-Cyrl-CS" altLang="en-US" smtClean="0"/>
              <a:t>детерминистички</a:t>
            </a:r>
            <a:r>
              <a:rPr lang="en-US" altLang="en-US" smtClean="0"/>
              <a:t> </a:t>
            </a:r>
            <a:r>
              <a:rPr lang="sr-Cyrl-CS" altLang="en-US" smtClean="0"/>
              <a:t>а</a:t>
            </a:r>
            <a:r>
              <a:rPr lang="en-US" altLang="en-US" smtClean="0"/>
              <a:t> </a:t>
            </a:r>
            <a:r>
              <a:rPr lang="sr-Cyrl-CS" altLang="en-US" smtClean="0"/>
              <a:t>да</a:t>
            </a:r>
            <a:r>
              <a:rPr lang="en-US" altLang="en-US" smtClean="0"/>
              <a:t> </a:t>
            </a:r>
            <a:r>
              <a:rPr lang="sr-Cyrl-CS" altLang="en-US" smtClean="0"/>
              <a:t>се</a:t>
            </a:r>
            <a:r>
              <a:rPr lang="en-US" altLang="en-US" smtClean="0"/>
              <a:t> </a:t>
            </a:r>
            <a:r>
              <a:rPr lang="sr-Cyrl-CS" altLang="en-US" smtClean="0"/>
              <a:t>вероватноћа</a:t>
            </a:r>
            <a:r>
              <a:rPr lang="en-US" altLang="en-US" smtClean="0"/>
              <a:t> </a:t>
            </a:r>
            <a:r>
              <a:rPr lang="sr-Cyrl-CS" altLang="en-US" smtClean="0"/>
              <a:t>настанка</a:t>
            </a:r>
            <a:r>
              <a:rPr lang="en-US" altLang="en-US" smtClean="0"/>
              <a:t> </a:t>
            </a:r>
            <a:r>
              <a:rPr lang="sr-Cyrl-CS" altLang="en-US" smtClean="0"/>
              <a:t>стохастичких</a:t>
            </a:r>
            <a:r>
              <a:rPr lang="en-US" altLang="en-US" smtClean="0"/>
              <a:t> </a:t>
            </a:r>
            <a:r>
              <a:rPr lang="sr-Cyrl-CS" altLang="en-US" smtClean="0"/>
              <a:t>ефеката</a:t>
            </a:r>
            <a:r>
              <a:rPr lang="en-US" altLang="en-US" smtClean="0"/>
              <a:t> </a:t>
            </a:r>
            <a:r>
              <a:rPr lang="sr-Cyrl-CS" altLang="en-US" smtClean="0"/>
              <a:t>редукује</a:t>
            </a:r>
            <a:r>
              <a:rPr lang="en-US" altLang="en-US" smtClean="0"/>
              <a:t> </a:t>
            </a:r>
            <a:r>
              <a:rPr lang="sr-Cyrl-CS" altLang="en-US" smtClean="0"/>
              <a:t>на</a:t>
            </a:r>
            <a:r>
              <a:rPr lang="en-US" altLang="en-US" smtClean="0"/>
              <a:t> </a:t>
            </a:r>
            <a:r>
              <a:rPr lang="sr-Cyrl-CS" altLang="en-US" smtClean="0"/>
              <a:t>најмању</a:t>
            </a:r>
            <a:r>
              <a:rPr lang="en-US" altLang="en-US" smtClean="0"/>
              <a:t> </a:t>
            </a:r>
            <a:r>
              <a:rPr lang="sr-Cyrl-CS" altLang="en-US" smtClean="0"/>
              <a:t>могућу</a:t>
            </a:r>
            <a:r>
              <a:rPr lang="en-US" altLang="en-US" smtClean="0"/>
              <a:t> </a:t>
            </a:r>
            <a:r>
              <a:rPr lang="sr-Cyrl-CS" altLang="en-US" smtClean="0"/>
              <a:t>меру</a:t>
            </a:r>
          </a:p>
          <a:p>
            <a:pPr>
              <a:buFont typeface="Times New Roman" panose="02020603050405020304" pitchFamily="18" charset="0"/>
              <a:buNone/>
            </a:pPr>
            <a:endParaRPr lang="en-US" altLang="en-US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Box 1"/>
          <p:cNvSpPr txBox="1">
            <a:spLocks noChangeArrowheads="1"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sz="2700" dirty="0" err="1" smtClean="0">
                <a:latin typeface="Lucida Sans Unicode" panose="020B0602030504020204" pitchFamily="34" charset="0"/>
              </a:rPr>
              <a:t>ALARA</a:t>
            </a:r>
            <a:r>
              <a:rPr lang="sr-Cyrl-CS" altLang="sr-Latn-RS" sz="2700" dirty="0" smtClean="0">
                <a:latin typeface="Lucida Sans Unicode" panose="020B0602030504020204" pitchFamily="34" charset="0"/>
              </a:rPr>
              <a:t> </a:t>
            </a:r>
            <a:r>
              <a:rPr lang="en-US" altLang="sr-Latn-RS" sz="2700" dirty="0" smtClean="0">
                <a:latin typeface="Lucida Sans Unicode" panose="020B0602030504020204" pitchFamily="34" charset="0"/>
              </a:rPr>
              <a:t>(As Low As </a:t>
            </a:r>
            <a:r>
              <a:rPr lang="en-US" altLang="sr-Latn-RS" sz="2700" dirty="0" err="1" smtClean="0">
                <a:latin typeface="Lucida Sans Unicode" panose="020B0602030504020204" pitchFamily="34" charset="0"/>
              </a:rPr>
              <a:t>Resonable</a:t>
            </a:r>
            <a:r>
              <a:rPr lang="en-US" altLang="sr-Latn-RS" sz="2700" dirty="0" smtClean="0">
                <a:latin typeface="Lucida Sans Unicode" panose="020B0602030504020204" pitchFamily="34" charset="0"/>
              </a:rPr>
              <a:t> Achievable)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sr-Cyrl-CS" altLang="sr-Latn-RS" sz="2700" dirty="0" smtClean="0">
                <a:latin typeface="Lucida Sans Unicode" panose="020B0602030504020204" pitchFamily="34" charset="0"/>
              </a:rPr>
              <a:t> принцип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sz="2700" dirty="0" smtClean="0">
                <a:latin typeface="Lucida Sans Unicode" panose="020B0602030504020204" pitchFamily="34" charset="0"/>
              </a:rPr>
              <a:t>Толико</a:t>
            </a:r>
            <a:r>
              <a:rPr lang="en-US" altLang="sr-Latn-RS" sz="2700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sz="2700" dirty="0" smtClean="0">
                <a:latin typeface="Lucida Sans Unicode" panose="020B0602030504020204" pitchFamily="34" charset="0"/>
              </a:rPr>
              <a:t>ниско</a:t>
            </a:r>
            <a:r>
              <a:rPr lang="en-US" altLang="sr-Latn-RS" sz="2700" dirty="0" smtClean="0">
                <a:latin typeface="Lucida Sans Unicode" panose="020B0602030504020204" pitchFamily="34" charset="0"/>
              </a:rPr>
              <a:t>, </a:t>
            </a:r>
            <a:r>
              <a:rPr lang="sr-Cyrl-CS" altLang="sr-Latn-RS" sz="2700" dirty="0" smtClean="0">
                <a:latin typeface="Lucida Sans Unicode" panose="020B0602030504020204" pitchFamily="34" charset="0"/>
              </a:rPr>
              <a:t>колико</a:t>
            </a:r>
            <a:r>
              <a:rPr lang="en-US" altLang="sr-Latn-RS" sz="2700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sz="2700" dirty="0" smtClean="0">
                <a:latin typeface="Lucida Sans Unicode" panose="020B0602030504020204" pitchFamily="34" charset="0"/>
              </a:rPr>
              <a:t>је</a:t>
            </a:r>
            <a:r>
              <a:rPr lang="en-US" altLang="sr-Latn-RS" sz="2700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sz="2700" dirty="0" smtClean="0">
                <a:latin typeface="Lucida Sans Unicode" panose="020B0602030504020204" pitchFamily="34" charset="0"/>
              </a:rPr>
              <a:t>разумно</a:t>
            </a:r>
            <a:r>
              <a:rPr lang="en-US" altLang="sr-Latn-RS" sz="2700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sz="2700" dirty="0" smtClean="0">
                <a:latin typeface="Lucida Sans Unicode" panose="020B0602030504020204" pitchFamily="34" charset="0"/>
              </a:rPr>
              <a:t>могуће</a:t>
            </a:r>
            <a:endParaRPr lang="sr-Latn-RS" altLang="sr-Latn-RS" sz="2700" dirty="0" smtClean="0"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endParaRPr lang="sr-Latn-RS" altLang="sr-Latn-RS" sz="2700" dirty="0"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ru-RU" altLang="sr-Latn-RS" sz="2700" dirty="0" smtClean="0">
                <a:latin typeface="Lucida Sans Unicode" panose="020B0602030504020204" pitchFamily="34" charset="0"/>
              </a:rPr>
              <a:t>Међународни </a:t>
            </a:r>
            <a:r>
              <a:rPr lang="ru-RU" altLang="sr-Latn-RS" sz="2700" dirty="0">
                <a:latin typeface="Lucida Sans Unicode" panose="020B0602030504020204" pitchFamily="34" charset="0"/>
              </a:rPr>
              <a:t>симбол зрачења </a:t>
            </a:r>
            <a:r>
              <a:rPr lang="ru-RU" altLang="sr-Latn-RS" sz="2700" dirty="0" smtClean="0">
                <a:latin typeface="Lucida Sans Unicode" panose="020B0602030504020204" pitchFamily="34" charset="0"/>
              </a:rPr>
              <a:t>први </a:t>
            </a:r>
            <a:r>
              <a:rPr lang="ru-RU" altLang="sr-Latn-RS" sz="2700" dirty="0">
                <a:latin typeface="Lucida Sans Unicode" panose="020B0602030504020204" pitchFamily="34" charset="0"/>
              </a:rPr>
              <a:t>пут се појавио 1946. године на Калифорнијском универзитету </a:t>
            </a:r>
            <a:r>
              <a:rPr lang="ru-RU" altLang="sr-Latn-RS" sz="2700" dirty="0" smtClean="0">
                <a:latin typeface="Lucida Sans Unicode" panose="020B0602030504020204" pitchFamily="34" charset="0"/>
              </a:rPr>
              <a:t>Беркли</a:t>
            </a:r>
            <a:r>
              <a:rPr lang="sr-Latn-RS" altLang="sr-Latn-RS" sz="2700" dirty="0" smtClean="0">
                <a:latin typeface="Lucida Sans Unicode" panose="020B0602030504020204" pitchFamily="34" charset="0"/>
              </a:rPr>
              <a:t> </a:t>
            </a:r>
            <a:r>
              <a:rPr lang="ru-RU" altLang="sr-Latn-RS" sz="2700" dirty="0" smtClean="0">
                <a:latin typeface="Lucida Sans Unicode" panose="020B0602030504020204" pitchFamily="34" charset="0"/>
              </a:rPr>
              <a:t>у </a:t>
            </a:r>
            <a:r>
              <a:rPr lang="ru-RU" altLang="sr-Latn-RS" sz="2700" dirty="0">
                <a:latin typeface="Lucida Sans Unicode" panose="020B0602030504020204" pitchFamily="34" charset="0"/>
              </a:rPr>
              <a:t>Лабораторији за зрачење.</a:t>
            </a:r>
            <a:endParaRPr lang="sr-Cyrl-CS" altLang="sr-Latn-RS" sz="2700" dirty="0" smtClean="0"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  <a:defRPr/>
            </a:pPr>
            <a:endParaRPr lang="sr-Cyrl-CS" altLang="sr-Latn-RS" sz="2700" dirty="0" smtClean="0">
              <a:solidFill>
                <a:srgbClr val="44B9E8"/>
              </a:solidFill>
              <a:latin typeface="Lucida Sans Unicode" panose="020B0602030504020204" pitchFamily="34" charset="0"/>
            </a:endParaRP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endParaRPr lang="sr-Cyrl-CS" altLang="sr-Latn-RS" sz="2700" dirty="0" smtClean="0">
              <a:solidFill>
                <a:srgbClr val="44B9E8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7270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mtClean="0"/>
              <a:t>Заштита од зрачења</a:t>
            </a:r>
          </a:p>
        </p:txBody>
      </p:sp>
      <p:pic>
        <p:nvPicPr>
          <p:cNvPr id="7270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5003800"/>
            <a:ext cx="1906587" cy="166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/>
          <p:cNvSpPr txBox="1">
            <a:spLocks noChangeArrowheads="1"/>
          </p:cNvSpPr>
          <p:nvPr/>
        </p:nvSpPr>
        <p:spPr bwMode="auto">
          <a:xfrm>
            <a:off x="457200" y="1125538"/>
            <a:ext cx="4906963" cy="53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688" algn="l"/>
                <a:tab pos="1462088" algn="l"/>
                <a:tab pos="2376488" algn="l"/>
                <a:tab pos="3290888" algn="l"/>
                <a:tab pos="4205288" algn="l"/>
                <a:tab pos="5119688" algn="l"/>
                <a:tab pos="6034088" algn="l"/>
                <a:tab pos="6948488" algn="l"/>
                <a:tab pos="7862888" algn="l"/>
                <a:tab pos="8777288" algn="l"/>
                <a:tab pos="9691688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400"/>
              </a:spcBef>
              <a:buSzPct val="68000"/>
            </a:pPr>
            <a:r>
              <a:rPr lang="en-US" altLang="en-US" sz="1800" b="1">
                <a:solidFill>
                  <a:srgbClr val="000000"/>
                </a:solidFill>
                <a:latin typeface="Lucida Sans Unicode" panose="020B0602030504020204" pitchFamily="34" charset="0"/>
              </a:rPr>
              <a:t>Заштита особља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 sz="1800">
                <a:solidFill>
                  <a:srgbClr val="000000"/>
                </a:solidFill>
                <a:latin typeface="Lucida Sans Unicode" panose="020B0602030504020204" pitchFamily="34" charset="0"/>
              </a:rPr>
              <a:t>време &lt;&lt;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 sz="1800">
                <a:solidFill>
                  <a:srgbClr val="000000"/>
                </a:solidFill>
                <a:latin typeface="Lucida Sans Unicode" panose="020B0602030504020204" pitchFamily="34" charset="0"/>
              </a:rPr>
              <a:t>растојање &gt;&gt;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 sz="1800">
                <a:solidFill>
                  <a:srgbClr val="000000"/>
                </a:solidFill>
                <a:latin typeface="Lucida Sans Unicode" panose="020B0602030504020204" pitchFamily="34" charset="0"/>
              </a:rPr>
              <a:t>заштита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Times New Roman" panose="02020603050405020304" pitchFamily="18" charset="0"/>
              <a:buNone/>
            </a:pPr>
            <a:r>
              <a:rPr lang="sr-Cyrl-CS" altLang="en-US" sz="1800" b="1">
                <a:solidFill>
                  <a:srgbClr val="000000"/>
                </a:solidFill>
                <a:latin typeface="Lucida Sans Unicode" panose="020B0602030504020204" pitchFamily="34" charset="0"/>
              </a:rPr>
              <a:t>Заштита од контаминације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Lucida Sans Unicode" panose="020B0602030504020204" pitchFamily="34" charset="0"/>
              <a:buChar char="-"/>
            </a:pPr>
            <a:r>
              <a:rPr lang="sr-Cyrl-CS" altLang="en-US" sz="1800">
                <a:solidFill>
                  <a:srgbClr val="000000"/>
                </a:solidFill>
                <a:latin typeface="Lucida Sans Unicode" panose="020B0602030504020204" pitchFamily="34" charset="0"/>
              </a:rPr>
              <a:t>Одело и обућа, Дигестори, Рукавице, Прање руку, Забрана јела и пића, Пнеуматске пипете, Безбедно уклањање отпадака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ru-RU" altLang="en-US" sz="1800" b="1">
                <a:solidFill>
                  <a:srgbClr val="000000"/>
                </a:solidFill>
                <a:latin typeface="Lucida Sans Unicode" panose="020B0602030504020204" pitchFamily="34" charset="0"/>
              </a:rPr>
              <a:t>Обучено особље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ru-RU" altLang="en-US" sz="1800" b="1">
                <a:solidFill>
                  <a:srgbClr val="000000"/>
                </a:solidFill>
                <a:latin typeface="Lucida Sans Unicode" panose="020B0602030504020204" pitchFamily="34" charset="0"/>
              </a:rPr>
              <a:t>Дозвола за рад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ru-RU" altLang="en-US" sz="1800" b="1">
                <a:solidFill>
                  <a:srgbClr val="000000"/>
                </a:solidFill>
                <a:latin typeface="Lucida Sans Unicode" panose="020B0602030504020204" pitchFamily="34" charset="0"/>
              </a:rPr>
              <a:t>дозиметри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  <a:buFont typeface="Lucida Sans Unicode" panose="020B0602030504020204" pitchFamily="34" charset="0"/>
              <a:buNone/>
            </a:pPr>
            <a:endParaRPr lang="ru-RU" altLang="en-US" sz="1800">
              <a:solidFill>
                <a:srgbClr val="000000"/>
              </a:solidFill>
              <a:latin typeface="Lucida Sans Unicode" panose="020B0602030504020204" pitchFamily="34" charset="0"/>
            </a:endParaRPr>
          </a:p>
        </p:txBody>
      </p:sp>
      <p:pic>
        <p:nvPicPr>
          <p:cNvPr id="7475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773238"/>
            <a:ext cx="3090862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6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850900"/>
          </a:xfrm>
        </p:spPr>
        <p:txBody>
          <a:bodyPr/>
          <a:lstStyle/>
          <a:p>
            <a:pPr algn="ctr"/>
            <a:r>
              <a:rPr lang="en-US" altLang="en-US" smtClean="0"/>
              <a:t>Заштита од зрачења</a:t>
            </a: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1"/>
          <p:cNvSpPr txBox="1">
            <a:spLocks noChangeArrowheads="1"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65125" indent="-25400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400"/>
              </a:spcBef>
              <a:buSzPct val="68000"/>
              <a:defRPr/>
            </a:pPr>
            <a:r>
              <a:rPr lang="sr-Cyrl-CS" altLang="sr-Latn-RS" sz="2700" dirty="0" smtClean="0">
                <a:latin typeface="Lucida Sans Unicode" panose="020B0602030504020204" pitchFamily="34" charset="0"/>
              </a:rPr>
              <a:t>2. Заштита пацијената</a:t>
            </a:r>
          </a:p>
          <a:p>
            <a:pPr eaLnBrk="1" hangingPunct="1">
              <a:spcBef>
                <a:spcPts val="400"/>
              </a:spcBef>
              <a:buSzPct val="68000"/>
              <a:defRPr/>
            </a:pPr>
            <a:endParaRPr lang="sr-Cyrl-CS" altLang="sr-Latn-RS" sz="2700" dirty="0" smtClean="0">
              <a:latin typeface="Lucida Sans Unicode" panose="020B0602030504020204" pitchFamily="34" charset="0"/>
            </a:endParaRPr>
          </a:p>
          <a:p>
            <a:pPr marL="363538" indent="-255588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Lucida Sans Unicode" panose="020B0602030504020204" pitchFamily="34" charset="0"/>
              <a:buChar char="-"/>
              <a:defRPr/>
            </a:pPr>
            <a:r>
              <a:rPr lang="sr-Cyrl-CS" altLang="sr-Latn-RS" sz="2700" dirty="0" smtClean="0">
                <a:latin typeface="Lucida Sans Unicode" panose="020B0602030504020204" pitchFamily="34" charset="0"/>
              </a:rPr>
              <a:t>Избор индикација</a:t>
            </a:r>
          </a:p>
          <a:p>
            <a:pPr marL="363538" indent="-255588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Lucida Sans Unicode" panose="020B0602030504020204" pitchFamily="34" charset="0"/>
              <a:buChar char="-"/>
              <a:defRPr/>
            </a:pPr>
            <a:r>
              <a:rPr lang="sr-Cyrl-CS" altLang="sr-Latn-RS" sz="2700" dirty="0" smtClean="0">
                <a:latin typeface="Lucida Sans Unicode" panose="020B0602030504020204" pitchFamily="34" charset="0"/>
              </a:rPr>
              <a:t>Избор радионуклида и радиофармацеутика</a:t>
            </a:r>
          </a:p>
          <a:p>
            <a:pPr marL="363538" indent="-255588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Lucida Sans Unicode" panose="020B0602030504020204" pitchFamily="34" charset="0"/>
              <a:buChar char="-"/>
              <a:defRPr/>
            </a:pPr>
            <a:r>
              <a:rPr lang="sr-Cyrl-CS" altLang="sr-Latn-RS" sz="2700" dirty="0" smtClean="0">
                <a:latin typeface="Lucida Sans Unicode" panose="020B0602030504020204" pitchFamily="34" charset="0"/>
              </a:rPr>
              <a:t>Заштита од спољњег зрачења</a:t>
            </a:r>
          </a:p>
          <a:p>
            <a:pPr marL="363538" indent="-255588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Lucida Sans Unicode" panose="020B0602030504020204" pitchFamily="34" charset="0"/>
              <a:buChar char="-"/>
              <a:defRPr/>
            </a:pPr>
            <a:r>
              <a:rPr lang="sr-Cyrl-CS" altLang="sr-Latn-RS" sz="2700" dirty="0" smtClean="0">
                <a:latin typeface="Lucida Sans Unicode" panose="020B0602030504020204" pitchFamily="34" charset="0"/>
              </a:rPr>
              <a:t>Стална и ригорозна евиденција испитивања</a:t>
            </a:r>
          </a:p>
        </p:txBody>
      </p:sp>
      <p:sp>
        <p:nvSpPr>
          <p:cNvPr id="768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mtClean="0"/>
              <a:t>Заштита од зрачења</a:t>
            </a: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ext Box 1"/>
          <p:cNvSpPr txBox="1">
            <a:spLocks noChangeArrowheads="1"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>
                <a:latin typeface="Lucida Sans Unicode" panose="020B0602030504020204" pitchFamily="34" charset="0"/>
              </a:rPr>
              <a:t>приручни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мерни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уређаји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,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лагани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малих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димезија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,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који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мере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трајно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региструју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зрачење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>
                <a:latin typeface="Lucida Sans Unicode" panose="020B0602030504020204" pitchFamily="34" charset="0"/>
              </a:rPr>
              <a:t>Служе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за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праћење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озрачивања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особа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,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посебно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оних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које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трајно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раде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с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изворима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ионизујућег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зрачења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sr-Cyrl-CS" altLang="sr-Latn-RS" dirty="0" smtClean="0">
                <a:latin typeface="Lucida Sans Unicode" panose="020B0602030504020204" pitchFamily="34" charset="0"/>
              </a:rPr>
              <a:t>Главне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врсте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: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</a:rPr>
              <a:t>		-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филм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дозиметар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,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</a:rPr>
              <a:t>		-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термолуминисцентни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 </a:t>
            </a:r>
            <a:r>
              <a:rPr lang="sr-Cyrl-CS" altLang="sr-Latn-RS" dirty="0" smtClean="0">
                <a:latin typeface="Lucida Sans Unicode" panose="020B0602030504020204" pitchFamily="34" charset="0"/>
              </a:rPr>
              <a:t>дозиметар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,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</a:rPr>
              <a:t>		- “</a:t>
            </a:r>
            <a:r>
              <a:rPr lang="sr-Latn-CS" altLang="sr-Latn-RS" dirty="0" smtClean="0">
                <a:latin typeface="Lucida Sans Unicode" panose="020B0602030504020204" pitchFamily="34" charset="0"/>
              </a:rPr>
              <a:t>direct reading</a:t>
            </a:r>
            <a:r>
              <a:rPr lang="hr-HR" altLang="sr-Latn-RS" dirty="0" smtClean="0">
                <a:latin typeface="Lucida Sans Unicode" panose="020B0602030504020204" pitchFamily="34" charset="0"/>
              </a:rPr>
              <a:t>”</a:t>
            </a:r>
          </a:p>
          <a:p>
            <a:pPr marL="365125" indent="-254000" eaLnBrk="1" hangingPunct="1">
              <a:spcBef>
                <a:spcPts val="400"/>
              </a:spcBef>
              <a:buSzPct val="68000"/>
              <a:defRPr/>
            </a:pPr>
            <a:r>
              <a:rPr lang="hr-HR" altLang="sr-Latn-RS" dirty="0" smtClean="0">
                <a:latin typeface="Lucida Sans Unicode" panose="020B0602030504020204" pitchFamily="34" charset="0"/>
              </a:rPr>
              <a:t>			</a:t>
            </a:r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5" y="3540125"/>
            <a:ext cx="1323975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88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mtClean="0"/>
              <a:t>Лични дозиметри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5659438" y="5334000"/>
            <a:ext cx="28098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SzPct val="100000"/>
            </a:pPr>
            <a:r>
              <a:rPr lang="en-US" altLang="en-US" sz="1600">
                <a:solidFill>
                  <a:srgbClr val="000000"/>
                </a:solidFill>
                <a:latin typeface="Lucida Sans Unicode" panose="020B0602030504020204" pitchFamily="34" charset="0"/>
              </a:rPr>
              <a:t>укупно: 3 mSv/год</a:t>
            </a:r>
          </a:p>
          <a:p>
            <a:pPr>
              <a:buSzPct val="100000"/>
            </a:pPr>
            <a:r>
              <a:rPr lang="sr-Cyrl-CS" altLang="en-US" sz="1600">
                <a:solidFill>
                  <a:srgbClr val="000000"/>
                </a:solidFill>
                <a:latin typeface="Lucida Sans Unicode" panose="020B0602030504020204" pitchFamily="34" charset="0"/>
              </a:rPr>
              <a:t>И</a:t>
            </a:r>
            <a:r>
              <a:rPr lang="en-US" altLang="en-US" sz="1600">
                <a:solidFill>
                  <a:srgbClr val="000000"/>
                </a:solidFill>
                <a:latin typeface="Lucida Sans Unicode" panose="020B0602030504020204" pitchFamily="34" charset="0"/>
              </a:rPr>
              <a:t>звори из природе 79%</a:t>
            </a:r>
          </a:p>
          <a:p>
            <a:pPr>
              <a:buSzPct val="100000"/>
            </a:pPr>
            <a:r>
              <a:rPr lang="sr-Cyrl-CS" altLang="en-US" sz="1600">
                <a:solidFill>
                  <a:srgbClr val="000000"/>
                </a:solidFill>
                <a:latin typeface="Lucida Sans Unicode" panose="020B0602030504020204" pitchFamily="34" charset="0"/>
              </a:rPr>
              <a:t>М</a:t>
            </a:r>
            <a:r>
              <a:rPr lang="en-US" altLang="en-US" sz="1600">
                <a:solidFill>
                  <a:srgbClr val="000000"/>
                </a:solidFill>
                <a:latin typeface="Lucida Sans Unicode" panose="020B0602030504020204" pitchFamily="34" charset="0"/>
              </a:rPr>
              <a:t>едицинско излагање</a:t>
            </a:r>
            <a:r>
              <a:rPr lang="en-GB" altLang="en-US" sz="16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Lucida Sans Unicode" panose="020B0602030504020204" pitchFamily="34" charset="0"/>
              </a:rPr>
              <a:t>20 </a:t>
            </a:r>
            <a:r>
              <a:rPr lang="en-GB" altLang="en-US" sz="1600">
                <a:solidFill>
                  <a:srgbClr val="000000"/>
                </a:solidFill>
                <a:latin typeface="Lucida Sans Unicode" panose="020B0602030504020204" pitchFamily="34" charset="0"/>
              </a:rPr>
              <a:t>%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71550" y="6272213"/>
            <a:ext cx="69850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SzPct val="100000"/>
            </a:pPr>
            <a:r>
              <a:rPr lang="en-US" altLang="en-US" sz="1400">
                <a:solidFill>
                  <a:srgbClr val="000000"/>
                </a:solidFill>
              </a:rPr>
              <a:t>Izvor: United Nations Scientific Committee for Effect of Atomic Radiation (UNSCEAR), 2010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25" y="1365250"/>
            <a:ext cx="6602413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31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mtClean="0"/>
              <a:t>Извори јонизујућег зрачења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95400"/>
            <a:ext cx="459105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152400" y="1219200"/>
            <a:ext cx="394335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филм</a:t>
            </a:r>
            <a:r>
              <a:rPr lang="hr-HR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дозиметар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hr-HR" altLang="en-US" sz="2000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hr-HR" altLang="en-US" sz="2000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термолуминисцентни</a:t>
            </a:r>
            <a:r>
              <a:rPr lang="hr-HR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дозиметар</a:t>
            </a:r>
            <a:r>
              <a:rPr lang="hr-HR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, </a:t>
            </a:r>
            <a:r>
              <a:rPr lang="sr-Latn-CS" altLang="en-US" sz="2000">
                <a:solidFill>
                  <a:srgbClr val="000000"/>
                </a:solidFill>
                <a:latin typeface="Lucida Sans Unicode" panose="020B0602030504020204" pitchFamily="34" charset="0"/>
              </a:rPr>
              <a:t>	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hr-HR" altLang="en-US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hr-HR" altLang="en-US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hr-HR" altLang="en-US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hr-HR" altLang="en-US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hr-HR" altLang="en-US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hr-HR" altLang="en-US">
                <a:solidFill>
                  <a:srgbClr val="000000"/>
                </a:solidFill>
                <a:latin typeface="Lucida Sans Unicode" panose="020B0602030504020204" pitchFamily="34" charset="0"/>
              </a:rPr>
              <a:t>“direct reading”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971800"/>
            <a:ext cx="1458913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971800"/>
            <a:ext cx="26193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09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029200"/>
            <a:ext cx="1785938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09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410200"/>
            <a:ext cx="17335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4114800" y="6248400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SzPct val="100000"/>
            </a:pP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quartz fiber</a:t>
            </a:r>
            <a:r>
              <a:rPr lang="hr-HR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hr-HR" altLang="en-US" sz="1800">
                <a:solidFill>
                  <a:srgbClr val="FFFF00"/>
                </a:solidFill>
                <a:latin typeface="Times New Roman" panose="02020603050405020304" pitchFamily="18" charset="0"/>
              </a:rPr>
              <a:t>		</a:t>
            </a:r>
            <a:r>
              <a:rPr lang="hr-HR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solid state </a:t>
            </a:r>
          </a:p>
        </p:txBody>
      </p:sp>
      <p:sp>
        <p:nvSpPr>
          <p:cNvPr id="80905" name="Title 1"/>
          <p:cNvSpPr>
            <a:spLocks noGrp="1"/>
          </p:cNvSpPr>
          <p:nvPr>
            <p:ph type="title"/>
          </p:nvPr>
        </p:nvSpPr>
        <p:spPr>
          <a:xfrm>
            <a:off x="469900" y="85725"/>
            <a:ext cx="8228013" cy="1141413"/>
          </a:xfrm>
        </p:spPr>
        <p:txBody>
          <a:bodyPr/>
          <a:lstStyle/>
          <a:p>
            <a:pPr algn="ctr"/>
            <a:r>
              <a:rPr lang="en-US" altLang="en-US" smtClean="0"/>
              <a:t>Лични дозиметри</a:t>
            </a:r>
          </a:p>
        </p:txBody>
      </p:sp>
      <p:pic>
        <p:nvPicPr>
          <p:cNvPr id="80906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281363"/>
            <a:ext cx="2003425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mtClean="0"/>
              <a:t>Закључак</a:t>
            </a:r>
          </a:p>
        </p:txBody>
      </p:sp>
      <p:sp>
        <p:nvSpPr>
          <p:cNvPr id="82947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8013" cy="51879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400" smtClean="0"/>
              <a:t>Јонизујуће зрачење може бити и увек јесте опасно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400" smtClean="0"/>
              <a:t>Петкау ефекат (dr Abram Petkau, 1972.) : не постоји безбедна доза зрачења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400" smtClean="0"/>
              <a:t>Нема доњег прага нешкодљивог озрачења!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400" smtClean="0"/>
              <a:t>Постоји горњи праг дозвољеног озрачења</a:t>
            </a:r>
            <a:r>
              <a:rPr lang="en-US" altLang="en-US" sz="2400" smtClean="0"/>
              <a:t> !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400" smtClean="0"/>
              <a:t>Знање омогућава ефикаснију заштиту</a:t>
            </a:r>
            <a:r>
              <a:rPr lang="en-US" altLang="en-US" sz="2400" smtClean="0"/>
              <a:t> !</a:t>
            </a:r>
          </a:p>
          <a:p>
            <a:pPr eaLnBrk="1" hangingPunct="1">
              <a:lnSpc>
                <a:spcPct val="150000"/>
              </a:lnSpc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400" smtClean="0"/>
              <a:t>Заштиту треба спроводити доследно и перманентно</a:t>
            </a:r>
          </a:p>
          <a:p>
            <a:pPr>
              <a:buFont typeface="Times New Roman" panose="02020603050405020304" pitchFamily="18" charset="0"/>
              <a:buNone/>
            </a:pPr>
            <a:endParaRPr lang="en-US" altLang="en-US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mtClean="0"/>
              <a:t>Извори јонизујућег зрачења</a:t>
            </a:r>
          </a:p>
        </p:txBody>
      </p:sp>
      <p:pic>
        <p:nvPicPr>
          <p:cNvPr id="15363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2205038"/>
            <a:ext cx="4319588" cy="3295650"/>
          </a:xfrm>
        </p:spPr>
      </p:pic>
      <p:pic>
        <p:nvPicPr>
          <p:cNvPr id="15364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6613" y="2081213"/>
            <a:ext cx="4038600" cy="3324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228600" y="1481138"/>
            <a:ext cx="84582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После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јонизације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се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кидају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интрамолекуларне</a:t>
            </a:r>
            <a:r>
              <a:rPr lang="sr-Latn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везе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.</a:t>
            </a:r>
            <a:r>
              <a:rPr lang="sr-Latn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Прекинуте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везе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изазивају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дисоцијацију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и</a:t>
            </a:r>
            <a:r>
              <a:rPr lang="sr-Latn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рекомбинацију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молекула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.</a:t>
            </a:r>
            <a:r>
              <a:rPr lang="sr-Latn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У</a:t>
            </a:r>
            <a:r>
              <a:rPr lang="pl-PL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живом</a:t>
            </a:r>
            <a:r>
              <a:rPr lang="pl-PL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организму</a:t>
            </a:r>
            <a:r>
              <a:rPr lang="pl-PL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,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такве</a:t>
            </a:r>
            <a:r>
              <a:rPr lang="pl-PL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промене</a:t>
            </a:r>
            <a:r>
              <a:rPr lang="pl-PL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изазивају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разне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ефекте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,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тј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биолошке</a:t>
            </a:r>
            <a:r>
              <a:rPr lang="sr-Latn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последице</a:t>
            </a: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.</a:t>
            </a:r>
          </a:p>
          <a:p>
            <a:pPr algn="just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endParaRPr lang="en-U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algn="just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Радиобиолошки ефекти настају директним и индиректним дејством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sr-Latn-C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sr-Latn-C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mtClean="0"/>
              <a:t>Радијационо оштећење ћелије</a:t>
            </a:r>
          </a:p>
        </p:txBody>
      </p:sp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0" y="1295400"/>
            <a:ext cx="8763000" cy="3048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65125" indent="-25400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400"/>
              </a:spcBef>
              <a:buSzPct val="68000"/>
              <a:defRPr/>
            </a:pPr>
            <a:endParaRPr lang="sr-Latn-CS" altLang="sr-Latn-RS" sz="2700" smtClean="0">
              <a:latin typeface="Lucida Sans Unicode" panose="020B0602030504020204" pitchFamily="34" charset="0"/>
            </a:endParaRPr>
          </a:p>
          <a:p>
            <a:pPr marL="363538" indent="-255588"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  <a:defRPr/>
            </a:pPr>
            <a:r>
              <a:rPr lang="en-US" altLang="sr-Latn-RS" sz="2700" smtClean="0">
                <a:latin typeface="Lucida Sans Unicode" panose="020B0602030504020204" pitchFamily="34" charset="0"/>
              </a:rPr>
              <a:t>У десетобилионитом делу секунде електрон се одваја од атома и настају слободни електрон, који ако има довољну енергију може даље да јонизује, и позитивни јон</a:t>
            </a:r>
          </a:p>
          <a:p>
            <a:pPr eaLnBrk="1" hangingPunct="1">
              <a:spcBef>
                <a:spcPts val="400"/>
              </a:spcBef>
              <a:buSzPct val="68000"/>
              <a:defRPr/>
            </a:pPr>
            <a:endParaRPr lang="en-US" altLang="sr-Latn-RS" sz="2700" smtClean="0">
              <a:latin typeface="Lucida Sans Unicode" panose="020B0602030504020204" pitchFamily="34" charset="0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268288"/>
            <a:ext cx="847407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225925"/>
            <a:ext cx="3944938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463550" y="142716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електрон и јон су врло нестабилни и у десетомилијардитом делу секунде интерреагују и настају нови молекули, укључујући и слободне радикале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268288"/>
            <a:ext cx="847407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48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" t="26060" r="39606" b="19760"/>
          <a:stretch>
            <a:fillRect/>
          </a:stretch>
        </p:blipFill>
        <p:spPr bwMode="auto">
          <a:xfrm>
            <a:off x="2627313" y="3860800"/>
            <a:ext cx="2592387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63538" indent="-255588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Tahom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Char char=""/>
            </a:pPr>
            <a:r>
              <a:rPr lang="sr-Cyrl-CS" altLang="en-US" sz="2700">
                <a:solidFill>
                  <a:srgbClr val="000000"/>
                </a:solidFill>
                <a:latin typeface="Lucida Sans Unicode" panose="020B0602030504020204" pitchFamily="34" charset="0"/>
              </a:rPr>
              <a:t>Директно, дејством јонизујућег зрачења на виталне макромолекуле ћелија (протеине, липиде и нуклеинске киселине). </a:t>
            </a:r>
          </a:p>
          <a:p>
            <a:pPr eaLnBrk="1" hangingPunct="1">
              <a:spcBef>
                <a:spcPts val="400"/>
              </a:spcBef>
              <a:buClr>
                <a:srgbClr val="2DA2BF"/>
              </a:buClr>
              <a:buSzPct val="68000"/>
              <a:buFont typeface="Wingdings 3" panose="05040102010807070707" pitchFamily="18" charset="2"/>
              <a:buNone/>
            </a:pPr>
            <a:endParaRPr lang="sr-Cyrl-CS" altLang="en-US" sz="2700">
              <a:solidFill>
                <a:srgbClr val="000000"/>
              </a:solidFill>
              <a:latin typeface="Lucida Sans Unicode" panose="020B0602030504020204" pitchFamily="34" charset="0"/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268288"/>
            <a:ext cx="847407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51300"/>
            <a:ext cx="4567238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 Unicode"/>
        <a:ea typeface="Microsoft YaHei"/>
        <a:cs typeface=""/>
      </a:majorFont>
      <a:minorFont>
        <a:latin typeface="Lucida Sans Unicode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 Unicode"/>
        <a:ea typeface="Microsoft YaHei"/>
        <a:cs typeface=""/>
      </a:majorFont>
      <a:minorFont>
        <a:latin typeface="Lucida Sans Unicode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 Unicode"/>
        <a:ea typeface="Microsoft YaHei"/>
        <a:cs typeface=""/>
      </a:majorFont>
      <a:minorFont>
        <a:latin typeface="Lucida Sans Unicode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 Unicode"/>
        <a:ea typeface="Microsoft YaHei"/>
        <a:cs typeface=""/>
      </a:majorFont>
      <a:minorFont>
        <a:latin typeface="Lucida Sans Unicode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 Unicode"/>
        <a:ea typeface="Microsoft YaHei"/>
        <a:cs typeface=""/>
      </a:majorFont>
      <a:minorFont>
        <a:latin typeface="Lucida Sans Unicode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 Unicode"/>
        <a:ea typeface="Microsoft YaHei"/>
        <a:cs typeface=""/>
      </a:majorFont>
      <a:minorFont>
        <a:latin typeface="Lucida Sans Unicode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2606</TotalTime>
  <Words>1743</Words>
  <Application>Microsoft Office PowerPoint</Application>
  <PresentationFormat>On-screen Show (4:3)</PresentationFormat>
  <Paragraphs>260</Paragraphs>
  <Slides>41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41</vt:i4>
      </vt:variant>
    </vt:vector>
  </HeadingPairs>
  <TitlesOfParts>
    <vt:vector size="56" baseType="lpstr">
      <vt:lpstr>Tahoma</vt:lpstr>
      <vt:lpstr>Microsoft YaHei</vt:lpstr>
      <vt:lpstr>Arial</vt:lpstr>
      <vt:lpstr>Lucida Sans Unicode</vt:lpstr>
      <vt:lpstr>Times New Roman</vt:lpstr>
      <vt:lpstr>Segoe UI</vt:lpstr>
      <vt:lpstr>Wingdings</vt:lpstr>
      <vt:lpstr>Wingdings 3</vt:lpstr>
      <vt:lpstr>Calibri</vt:lpstr>
      <vt:lpstr>Office Theme</vt:lpstr>
      <vt:lpstr>1_Office Theme</vt:lpstr>
      <vt:lpstr>2_Office Theme</vt:lpstr>
      <vt:lpstr>3_Office Theme</vt:lpstr>
      <vt:lpstr>4_Office Theme</vt:lpstr>
      <vt:lpstr>5_Office Theme</vt:lpstr>
      <vt:lpstr>Биолошки ефекти зрачења Заштита од зрачења Дозе и јединице зрачења</vt:lpstr>
      <vt:lpstr>Шта је јонизујуће зрачење?</vt:lpstr>
      <vt:lpstr>Извори јонизујућег зрачења</vt:lpstr>
      <vt:lpstr>Извори јонизујућег зрачења</vt:lpstr>
      <vt:lpstr>Извори јонизујућег зрачења</vt:lpstr>
      <vt:lpstr>Радијационо оштећење ћелије</vt:lpstr>
      <vt:lpstr>PowerPoint Presentation</vt:lpstr>
      <vt:lpstr>PowerPoint Presentation</vt:lpstr>
      <vt:lpstr>PowerPoint Presentation</vt:lpstr>
      <vt:lpstr>Четврта фаза-биолошки ефекти</vt:lpstr>
      <vt:lpstr>PowerPoint Presentation</vt:lpstr>
      <vt:lpstr>PowerPoint Presentation</vt:lpstr>
      <vt:lpstr>Радијационо оштећење ћелије</vt:lpstr>
      <vt:lpstr>PowerPoint Presentation</vt:lpstr>
      <vt:lpstr>PowerPoint Presentation</vt:lpstr>
      <vt:lpstr>Фактори који детермнишу биолошке ефекте</vt:lpstr>
      <vt:lpstr>Ефективно време полураспада</vt:lpstr>
      <vt:lpstr>Акутни радијациони синдром</vt:lpstr>
      <vt:lpstr>Клиничке манифестације</vt:lpstr>
      <vt:lpstr>Хронични радијациони синдром</vt:lpstr>
      <vt:lpstr>Ефекти јонизујућег зрачења</vt:lpstr>
      <vt:lpstr>Стохастички ефекти-онкогенеза</vt:lpstr>
      <vt:lpstr>Након интеракције са јонизујућим зрачењем ћелија може да: </vt:lpstr>
      <vt:lpstr>Трудноћа и излагање јонизујућем зрачењу</vt:lpstr>
      <vt:lpstr>Трудноћа и излагање јонизујућем зрачењу</vt:lpstr>
      <vt:lpstr>PowerPoint Presentation</vt:lpstr>
      <vt:lpstr>Експозициона доза</vt:lpstr>
      <vt:lpstr>Апсорбована доза</vt:lpstr>
      <vt:lpstr>PowerPoint Presentation</vt:lpstr>
      <vt:lpstr>Еквивалентна доза</vt:lpstr>
      <vt:lpstr>Ефективна доза</vt:lpstr>
      <vt:lpstr>Ткивни тежински фактор</vt:lpstr>
      <vt:lpstr>PowerPoint Presentation</vt:lpstr>
      <vt:lpstr>PowerPoint Presentation</vt:lpstr>
      <vt:lpstr>Мере заштите</vt:lpstr>
      <vt:lpstr>Заштита од зрачења</vt:lpstr>
      <vt:lpstr>Заштита од зрачења</vt:lpstr>
      <vt:lpstr>Заштита од зрачења</vt:lpstr>
      <vt:lpstr>Лични дозиметри</vt:lpstr>
      <vt:lpstr>Лични дозиметри</vt:lpstr>
      <vt:lpstr>Закључак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БИОЛОШКИ ЕФЕКТИ ЗРАЧЕЊА</dc:title>
  <dc:creator>Info</dc:creator>
  <cp:lastModifiedBy>Vladimir Vukomanovic</cp:lastModifiedBy>
  <cp:revision>136</cp:revision>
  <cp:lastPrinted>1601-01-01T00:00:00Z</cp:lastPrinted>
  <dcterms:created xsi:type="dcterms:W3CDTF">2007-11-18T07:29:10Z</dcterms:created>
  <dcterms:modified xsi:type="dcterms:W3CDTF">2021-02-07T17:52:20Z</dcterms:modified>
</cp:coreProperties>
</file>